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23" r:id="rId2"/>
    <p:sldId id="1229" r:id="rId3"/>
    <p:sldId id="1230" r:id="rId4"/>
    <p:sldId id="1244" r:id="rId5"/>
    <p:sldId id="1201" r:id="rId6"/>
    <p:sldId id="1203" r:id="rId7"/>
    <p:sldId id="1204" r:id="rId8"/>
    <p:sldId id="1129" r:id="rId9"/>
    <p:sldId id="1215" r:id="rId10"/>
    <p:sldId id="1217" r:id="rId11"/>
    <p:sldId id="1130" r:id="rId12"/>
    <p:sldId id="1071" r:id="rId13"/>
    <p:sldId id="1058" r:id="rId14"/>
    <p:sldId id="10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4" autoAdjust="0"/>
    <p:restoredTop sz="96337"/>
  </p:normalViewPr>
  <p:slideViewPr>
    <p:cSldViewPr snapToGrid="0" showGuides="1">
      <p:cViewPr varScale="1">
        <p:scale>
          <a:sx n="65" d="100"/>
          <a:sy n="65" d="100"/>
        </p:scale>
        <p:origin x="232" y="1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E8410-4092-4924-8EE8-CFA2CA8063A0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0DDC3-5120-43B7-AC1B-3E45EA32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9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3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3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Changes in perception and motor control may make it harder to see a computer screen, type on a keyboard or use a mouse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23% of rural customers acknowledge that access to high-speed internet is a major problem for their community. 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15% do not have any type of internet or are not sure if they have it.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away – I don’t work in isolation – part of a multi-disciplinary team – I recognize I don’t have all the answers but I’m surrounded by others with a lot of different educational and experiential backgrounds that help me serve people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0DDC3-5120-43B7-AC1B-3E45EA3284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BC9E1B-21B4-482A-A72A-F20D4A900736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BFE1C-0AC8-4840-A125-ACBA7ADBA7BB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84BA8A-422A-4174-8048-25B1142DE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" y="6111875"/>
            <a:ext cx="11620500" cy="4222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98813B-1F72-4711-B7A9-D1E250981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5477846"/>
            <a:ext cx="11620500" cy="622917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369462A-66D2-453C-A9A7-9B7FA11F7F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16000" y="323850"/>
            <a:ext cx="10160000" cy="49212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62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42D8A3D-DFC7-46B9-BD59-6D41ED7FFF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760413"/>
            <a:ext cx="12192000" cy="5851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4DDCF-F417-405B-9323-0E6EBF2AE5B0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4F436-680E-4855-9BCF-96004597AAF8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3541F-3594-458F-B81A-3F148E769D4B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09A7B-E73F-4B48-8C1E-20C3257C99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394015"/>
            <a:ext cx="12192000" cy="2022967"/>
          </a:xfrm>
          <a:solidFill>
            <a:schemeClr val="tx2">
              <a:alpha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0AC3E1-7B32-4555-9FD3-72CA68805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Right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2E3021E-42C4-48BC-AD43-4066EBAA4D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5038" y="777667"/>
            <a:ext cx="3636962" cy="582633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4DDCF-F417-405B-9323-0E6EBF2AE5B0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4F436-680E-4855-9BCF-96004597AAF8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3541F-3594-458F-B81A-3F148E769D4B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1146FCD-FE72-4512-95D2-5BB4A900B7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9383" y="1599197"/>
            <a:ext cx="2333001" cy="4596816"/>
          </a:xfrm>
          <a:solidFill>
            <a:schemeClr val="tx2"/>
          </a:solidFill>
        </p:spPr>
        <p:txBody>
          <a:bodyPr lIns="228600" tIns="228600" rIns="228600" bIns="22860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91E32D-14EB-49BF-A94D-D9E2EE320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684" y="2246279"/>
            <a:ext cx="6633318" cy="361477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45DF5B6-E3B5-4D04-8E64-FFD77A1E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52500"/>
            <a:ext cx="6638302" cy="102937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9D04E-D979-455F-BA70-3CF448E45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7C772DC-6CB9-40BD-89F3-519DA3178BF1}"/>
              </a:ext>
            </a:extLst>
          </p:cNvPr>
          <p:cNvGrpSpPr/>
          <p:nvPr userDrawn="1"/>
        </p:nvGrpSpPr>
        <p:grpSpPr>
          <a:xfrm>
            <a:off x="0" y="4394501"/>
            <a:ext cx="12192000" cy="2209635"/>
            <a:chOff x="0" y="4394501"/>
            <a:chExt cx="12192000" cy="22096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78A0B5-FF2A-4478-83C4-245E946004C4}"/>
                </a:ext>
              </a:extLst>
            </p:cNvPr>
            <p:cNvSpPr/>
            <p:nvPr userDrawn="1"/>
          </p:nvSpPr>
          <p:spPr>
            <a:xfrm>
              <a:off x="0" y="5298393"/>
              <a:ext cx="12192000" cy="13057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>
              <a:extLst>
                <a:ext uri="{FF2B5EF4-FFF2-40B4-BE49-F238E27FC236}">
                  <a16:creationId xmlns:a16="http://schemas.microsoft.com/office/drawing/2014/main" id="{A4C44B96-FE6D-4BD3-B10B-6D7D934DE71F}"/>
                </a:ext>
              </a:extLst>
            </p:cNvPr>
            <p:cNvSpPr/>
            <p:nvPr userDrawn="1"/>
          </p:nvSpPr>
          <p:spPr>
            <a:xfrm rot="19383728">
              <a:off x="4640629" y="4394501"/>
              <a:ext cx="1166191" cy="1641778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C1EAB-BE61-4284-B114-9BAFED7CEFF7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FC3760E-E13E-441F-AB01-4B8AFB254F64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3C7335-7B82-4293-999B-B9713A5115E7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CAD85-788A-47DC-8048-129BB29134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698" y="982921"/>
            <a:ext cx="5551488" cy="4156684"/>
          </a:xfrm>
        </p:spPr>
        <p:txBody>
          <a:bodyPr anchor="t">
            <a:normAutofit/>
          </a:bodyPr>
          <a:lstStyle>
            <a:lvl1pPr algn="l">
              <a:defRPr sz="2800" i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C3E58-E264-4612-B601-D316032C1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296" y="5586372"/>
            <a:ext cx="6460191" cy="45550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– 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792016-49FE-4A3C-8A71-C97545E716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982921"/>
            <a:ext cx="5791200" cy="41494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627E4-963E-4A08-8CD2-100B140AC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9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with 6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14DDCF-F417-405B-9323-0E6EBF2AE5B0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4F436-680E-4855-9BCF-96004597AAF8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3541F-3594-458F-B81A-3F148E769D4B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87463A-3D28-4F75-974E-D3D6B7B9A0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37700" y="2127903"/>
            <a:ext cx="2530642" cy="1438615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6E5D50F7-DB74-4314-B565-FBBD3AEB318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34090" y="2127903"/>
            <a:ext cx="2522800" cy="1438615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F064D2B2-88EF-4848-AF58-2BBAEF87CD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364400" y="2127903"/>
            <a:ext cx="2522800" cy="1438615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4C1B2CD7-E86A-4AF8-BC19-FA28E5915F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0" y="2127903"/>
            <a:ext cx="2452643" cy="4130485"/>
          </a:xfrm>
          <a:solidFill>
            <a:schemeClr val="tx2"/>
          </a:solidFill>
        </p:spPr>
        <p:txBody>
          <a:bodyPr lIns="274320" tIns="274320" rIns="274320" bIns="27432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5895A43-513B-47ED-9FBA-C866274B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52500"/>
            <a:ext cx="11620500" cy="1029378"/>
          </a:xfrm>
        </p:spPr>
        <p:txBody>
          <a:bodyPr anchor="t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241B0148-F825-41FF-84C6-F028B6A05CD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64400" y="3566518"/>
            <a:ext cx="2530642" cy="450461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A1C5881-5344-4C8E-85AB-F064143C05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4090" y="3566517"/>
            <a:ext cx="2530642" cy="450461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784AE9D0-E658-4DA7-854A-07E0966300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37700" y="3586023"/>
            <a:ext cx="2530642" cy="450461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Content Placeholder 11">
            <a:extLst>
              <a:ext uri="{FF2B5EF4-FFF2-40B4-BE49-F238E27FC236}">
                <a16:creationId xmlns:a16="http://schemas.microsoft.com/office/drawing/2014/main" id="{20D3BB85-54BF-4F5D-8707-F41BC06504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929858" y="4349807"/>
            <a:ext cx="2530642" cy="1438615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11">
            <a:extLst>
              <a:ext uri="{FF2B5EF4-FFF2-40B4-BE49-F238E27FC236}">
                <a16:creationId xmlns:a16="http://schemas.microsoft.com/office/drawing/2014/main" id="{5B22A1E2-78CD-496B-854D-ED3D567B8A3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26248" y="4349807"/>
            <a:ext cx="2522800" cy="1438615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11">
            <a:extLst>
              <a:ext uri="{FF2B5EF4-FFF2-40B4-BE49-F238E27FC236}">
                <a16:creationId xmlns:a16="http://schemas.microsoft.com/office/drawing/2014/main" id="{CA017FC8-EEA7-41B4-8BF4-D7AEE95B8D9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356558" y="4349807"/>
            <a:ext cx="2522800" cy="1438615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A4270A6D-B297-4879-A087-737CF9E457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6558" y="5788422"/>
            <a:ext cx="2530642" cy="450461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634A2ABE-0E9E-467A-B81E-1CD8A20D5EA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26248" y="5788421"/>
            <a:ext cx="2530642" cy="450461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50AC13F8-4954-40E3-B41B-0201D942BC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29858" y="5807927"/>
            <a:ext cx="2530642" cy="450461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3A35D5-40E4-42F0-B11B-69A35EE6D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3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with 3 Phot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14DDCF-F417-405B-9323-0E6EBF2AE5B0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4F436-680E-4855-9BCF-96004597AAF8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3541F-3594-458F-B81A-3F148E769D4B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8ACA248-10E3-48E9-8DCF-81A79E86E7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7221" y="2127902"/>
            <a:ext cx="2016809" cy="21382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68DC60-1E20-4E9C-9DF5-1448512969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06763" y="4429005"/>
            <a:ext cx="2017712" cy="46952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305D8618-180E-42AB-A61C-2FABC340EA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06763" y="5057435"/>
            <a:ext cx="2017712" cy="130501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8160E49-04B3-47B5-9BE6-ECBCCD8A8D6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63539" y="2127901"/>
            <a:ext cx="2016809" cy="21424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4F6B7593-528D-475C-860D-C7934529A9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63081" y="4433168"/>
            <a:ext cx="2017712" cy="46952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2E46E409-2F9E-49A9-9DB3-C8A4DD0536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63081" y="5061598"/>
            <a:ext cx="2017712" cy="130501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EAE10A4-5548-49EA-ADE0-8AB6C6AB9BC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19399" y="2123738"/>
            <a:ext cx="2016809" cy="21424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AC64A73D-A270-4A4E-8637-6F32551F02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18941" y="4429005"/>
            <a:ext cx="2017712" cy="46952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0494406D-8D67-4196-96ED-2738C63DDC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18941" y="5057435"/>
            <a:ext cx="2017712" cy="130501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BBA1195-FAE6-4021-AAB4-254D66BE7D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0" y="2127903"/>
            <a:ext cx="2452643" cy="4238714"/>
          </a:xfrm>
          <a:solidFill>
            <a:schemeClr val="tx2"/>
          </a:solidFill>
        </p:spPr>
        <p:txBody>
          <a:bodyPr lIns="274320" tIns="274320" rIns="274320" bIns="27432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18681A5-D6ED-4711-90F0-7B09072D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52500"/>
            <a:ext cx="11620500" cy="1029378"/>
          </a:xfrm>
        </p:spPr>
        <p:txBody>
          <a:bodyPr anchor="t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A72BCC-EE33-41B4-8AE2-455E6492A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8C1EAB-BE61-4284-B114-9BAFED7CEFF7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FC3760E-E13E-441F-AB01-4B8AFB254F64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3C7335-7B82-4293-999B-B9713A5115E7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CAD85-788A-47DC-8048-129BB2913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C3E58-E264-4612-B601-D316032C1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1EC48E-FD49-4A8B-85BD-C65F25E1B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B76216-FA2D-421A-AAD7-79906A6DBA16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0F571F6-7122-44EE-B525-1778D08C87C4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48D397-45B5-4893-94D8-F8B526A87B78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93EEE6-DD31-4E0C-9E46-4E257E95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52500"/>
            <a:ext cx="11620500" cy="102937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8E58563-776B-402A-9AFF-4F789C6C0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8" y="2235161"/>
            <a:ext cx="11620502" cy="412290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0BC320-0C21-4D51-AE59-4670CE360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6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orient="horz" pos="1248" userDrawn="1">
          <p15:clr>
            <a:srgbClr val="FBAE40"/>
          </p15:clr>
        </p15:guide>
        <p15:guide id="3" orient="horz" pos="60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BAC1EB-7E67-4199-806D-D132544C56FE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54EA81B-9199-4E9F-BD2E-013F4220B717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CDAD01-107F-40EE-BE9A-BB9C6ADFF6BF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041D3-0853-459F-ADDF-74BFD189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D8265-2195-417F-B661-922A18D96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1DBC2-9E42-4E10-BF5E-D251AECCD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D3734-AEF0-4970-930F-A44616C8C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8" y="2235162"/>
            <a:ext cx="5321969" cy="330141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75D68-61B5-4514-8D3D-FFDFD685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35162"/>
            <a:ext cx="5702968" cy="330141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7092E-537C-4F73-8F65-7BBC47EABC1A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28EA438-26FD-47DE-AB52-15CDCB6F6DF7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4A460A-9110-4F59-A38D-402D3AD62600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130B8F-754B-45D9-B3D1-7EE93CB2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52500"/>
            <a:ext cx="11620500" cy="102937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31866A-1A91-40D8-890A-747BDF48A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7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AEC367-3DF3-41D5-9F8A-DEB995CF0461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AEC99C1-6B8E-4061-B671-B6CDC77DD244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4C26AC-3556-44FF-B414-9D0585D4E544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01427-1A54-4B04-BABB-98D31839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2239435"/>
            <a:ext cx="5157787" cy="84064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C670A-2689-4EDB-99C8-E7B44EC87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3080083"/>
            <a:ext cx="5157787" cy="310957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4BDE4-BAA5-4D11-AE32-89935EE1D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239434"/>
            <a:ext cx="5183188" cy="84064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6932B-526B-45B0-9937-C6C2A88C0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080083"/>
            <a:ext cx="5183188" cy="310958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203E85D-1071-4A19-B7C5-E75ADA35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52500"/>
            <a:ext cx="11620500" cy="102937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9426B3-9C69-428F-BFC0-359B7DB12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0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88896C-8100-4678-BEA0-B09225DB4B53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104E60F-030F-462A-81BB-383FDEEBBD4D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C9AD8-51C8-422D-8CA4-1E656B64170E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EA4A34-0B77-4873-9986-D95C919E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52500"/>
            <a:ext cx="11620500" cy="102937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CFA98-FDFB-42C8-B105-B2526C2C8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3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14DDCF-F417-405B-9323-0E6EBF2AE5B0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14F436-680E-4855-9BCF-96004597AAF8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3541F-3594-458F-B81A-3F148E769D4B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60574-82F4-458E-9FDB-177D48CD5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9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4B5118-9F21-4B77-8803-C70DF0D2B4DF}"/>
              </a:ext>
            </a:extLst>
          </p:cNvPr>
          <p:cNvSpPr/>
          <p:nvPr userDrawn="1"/>
        </p:nvSpPr>
        <p:spPr>
          <a:xfrm>
            <a:off x="0" y="6611353"/>
            <a:ext cx="12192000" cy="246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418B234-1AB4-41E7-B3E9-B6F2881D9AE8}"/>
              </a:ext>
            </a:extLst>
          </p:cNvPr>
          <p:cNvSpPr txBox="1">
            <a:spLocks/>
          </p:cNvSpPr>
          <p:nvPr userDrawn="1"/>
        </p:nvSpPr>
        <p:spPr>
          <a:xfrm>
            <a:off x="272714" y="6667331"/>
            <a:ext cx="2332122" cy="14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2021 </a:t>
            </a:r>
            <a:r>
              <a:rPr lang="en-US" dirty="0" err="1"/>
              <a:t>Easterseals</a:t>
            </a:r>
            <a:r>
              <a:rPr lang="en-US" dirty="0"/>
              <a:t> Crossroads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12ED68-373D-4EF0-B12B-5C1044FFDB85}"/>
              </a:ext>
            </a:extLst>
          </p:cNvPr>
          <p:cNvSpPr/>
          <p:nvPr userDrawn="1"/>
        </p:nvSpPr>
        <p:spPr>
          <a:xfrm>
            <a:off x="0" y="-2"/>
            <a:ext cx="12192000" cy="694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F5618-11C4-4774-81F7-DAC66FC2F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3312" y="987425"/>
            <a:ext cx="6323888" cy="48736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E9974-4FC2-4C54-B5BC-C406DEE14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1684" y="2246279"/>
            <a:ext cx="4697357" cy="361477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F0B1BA3-CA19-4186-859E-58AC73B0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52500"/>
            <a:ext cx="4697357" cy="102937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C7217-DDF9-4339-9ED1-118828830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83204"/>
            <a:ext cx="2278599" cy="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8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1DAA2-A31F-4EF6-BDDF-828D10E3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1311442"/>
            <a:ext cx="11544300" cy="1161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B19D1-E269-4DE6-B892-387F246C1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2863515"/>
            <a:ext cx="11544300" cy="3313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5" r:id="rId10"/>
    <p:sldLayoutId id="2147483664" r:id="rId11"/>
    <p:sldLayoutId id="2147483663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8" userDrawn="1">
          <p15:clr>
            <a:srgbClr val="F26B43"/>
          </p15:clr>
        </p15:guide>
        <p15:guide id="2" pos="7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ch@eastersealscrossroads.org?subject=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astersealstech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sealstech.com/July2022FullDa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hyperlink" Target="http://www.eastersealstech.com/2023autismconferen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iqsels.com/en/search?q=help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ngimg.com/download/57234" TargetMode="External"/><Relationship Id="rId9" Type="http://schemas.openxmlformats.org/officeDocument/2006/relationships/hyperlink" Target="https://www.familysearch.org/wiki/en/United_Stat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ch@eastersealscrossroads.org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ata.at4all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EF8D-03FA-9344-83A8-FFC1442EA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56" y="2443404"/>
            <a:ext cx="11752288" cy="165576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Easterseals Crossroads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INDATA Project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8825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8529-B3D6-084A-965D-B427F2C4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843" y="1898729"/>
            <a:ext cx="5700136" cy="4665799"/>
          </a:xfrm>
        </p:spPr>
        <p:txBody>
          <a:bodyPr/>
          <a:lstStyle/>
          <a:p>
            <a:pPr marL="0" indent="0">
              <a:spcBef>
                <a:spcPts val="400"/>
              </a:spcBef>
              <a:buClr>
                <a:srgbClr val="B5B5B5"/>
              </a:buClr>
              <a:buNone/>
              <a:defRPr b="1"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Assistive Technology Recycling</a:t>
            </a:r>
          </a:p>
          <a:p>
            <a:pPr>
              <a:spcBef>
                <a:spcPts val="400"/>
              </a:spcBef>
              <a:buSzPct val="100000"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Video magnifiers and other AT devices</a:t>
            </a:r>
          </a:p>
          <a:p>
            <a:pPr>
              <a:spcBef>
                <a:spcPts val="400"/>
              </a:spcBef>
              <a:buSzPct val="100000"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Equipment is sanitized and repaired</a:t>
            </a:r>
          </a:p>
          <a:p>
            <a:pPr>
              <a:spcBef>
                <a:spcPts val="400"/>
              </a:spcBef>
              <a:buSzPct val="100000"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Available to Indiana residents</a:t>
            </a:r>
          </a:p>
          <a:p>
            <a:pPr marL="0" indent="0">
              <a:spcBef>
                <a:spcPts val="400"/>
              </a:spcBef>
              <a:buClrTx/>
              <a:buNone/>
              <a:defRPr sz="1700" b="1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sz="1000" dirty="0">
              <a:solidFill>
                <a:schemeClr val="accent3"/>
              </a:solidFill>
              <a:uFill>
                <a:solidFill>
                  <a:srgbClr val="B5B5B5"/>
                </a:solidFill>
              </a:u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Clr>
                <a:srgbClr val="B5B5B5"/>
              </a:buClr>
              <a:buNone/>
              <a:defRPr b="1"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Computer Recycling</a:t>
            </a:r>
          </a:p>
          <a:p>
            <a:pPr>
              <a:spcBef>
                <a:spcPts val="400"/>
              </a:spcBef>
              <a:buSzPct val="100000"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Accept donated computers</a:t>
            </a:r>
          </a:p>
          <a:p>
            <a:pPr>
              <a:spcBef>
                <a:spcPts val="400"/>
              </a:spcBef>
              <a:buSzPct val="100000"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Wiped of all previous data and refurbished</a:t>
            </a:r>
          </a:p>
          <a:p>
            <a:pPr>
              <a:spcBef>
                <a:spcPts val="400"/>
              </a:spcBef>
              <a:buSzPct val="100000"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Install Win 10 and MS Office</a:t>
            </a:r>
          </a:p>
          <a:p>
            <a:pPr marL="0" indent="0">
              <a:spcBef>
                <a:spcPts val="400"/>
              </a:spcBef>
              <a:buSzPct val="100000"/>
              <a:buNone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sz="1100" dirty="0">
              <a:solidFill>
                <a:schemeClr val="accent3"/>
              </a:solidFill>
              <a:uFill>
                <a:solidFill>
                  <a:srgbClr val="B5B5B5"/>
                </a:solidFill>
              </a:u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Clr>
                <a:srgbClr val="B5B5B5"/>
              </a:buClr>
              <a:buNone/>
              <a:defRPr b="1"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qualifies?</a:t>
            </a:r>
          </a:p>
          <a:p>
            <a:pPr>
              <a:spcBef>
                <a:spcPts val="400"/>
              </a:spcBef>
              <a:buSzPct val="100000"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Resident of Indiana</a:t>
            </a:r>
          </a:p>
          <a:p>
            <a:pPr>
              <a:spcBef>
                <a:spcPts val="400"/>
              </a:spcBef>
              <a:buSzPct val="100000"/>
              <a:defRPr>
                <a:solidFill>
                  <a:srgbClr val="0F0F0F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Document of Disability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6CBA1D-21A4-D445-B49B-84C7A44B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92371"/>
            <a:ext cx="11620500" cy="1029378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INDATA Depot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Computer and Assistive Technology Recycling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" descr="An image of a laptop computer with the INDATA Depot logo displayed.  ">
            <a:extLst>
              <a:ext uri="{FF2B5EF4-FFF2-40B4-BE49-F238E27FC236}">
                <a16:creationId xmlns:a16="http://schemas.microsoft.com/office/drawing/2014/main" id="{A2FDC6DA-4EC9-664B-8CD3-6F1B413A3FD5}"/>
              </a:ext>
            </a:extLst>
          </p:cNvPr>
          <p:cNvGrpSpPr/>
          <p:nvPr/>
        </p:nvGrpSpPr>
        <p:grpSpPr>
          <a:xfrm>
            <a:off x="6206114" y="2186609"/>
            <a:ext cx="5700136" cy="3370543"/>
            <a:chOff x="0" y="0"/>
            <a:chExt cx="6318342" cy="3532815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AED50844-1C7B-1C4B-A042-153A62A3664F}"/>
                </a:ext>
              </a:extLst>
            </p:cNvPr>
            <p:cNvSpPr/>
            <p:nvPr/>
          </p:nvSpPr>
          <p:spPr>
            <a:xfrm>
              <a:off x="1046361" y="304814"/>
              <a:ext cx="4198939" cy="2571154"/>
            </a:xfrm>
            <a:prstGeom prst="rect">
              <a:avLst/>
            </a:prstGeom>
            <a:solidFill>
              <a:srgbClr val="B5B5B5"/>
            </a:solidFill>
            <a:ln w="12700" cap="flat">
              <a:solidFill>
                <a:srgbClr val="24719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/>
            </a:p>
          </p:txBody>
        </p:sp>
        <p:pic>
          <p:nvPicPr>
            <p:cNvPr id="10" name="image9.png" descr="image9.png">
              <a:extLst>
                <a:ext uri="{FF2B5EF4-FFF2-40B4-BE49-F238E27FC236}">
                  <a16:creationId xmlns:a16="http://schemas.microsoft.com/office/drawing/2014/main" id="{4B5976E4-C6CF-014C-AD50-97C3B892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318343" cy="353281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5122" name="Picture 2" descr="Computer Recycling Services In Elkhart, Indiana">
            <a:extLst>
              <a:ext uri="{FF2B5EF4-FFF2-40B4-BE49-F238E27FC236}">
                <a16:creationId xmlns:a16="http://schemas.microsoft.com/office/drawing/2014/main" id="{39DCAD9A-A80B-D845-B786-FB40B4214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00" y="2477423"/>
            <a:ext cx="3463063" cy="23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asterseals Crossroads Logo">
            <a:extLst>
              <a:ext uri="{FF2B5EF4-FFF2-40B4-BE49-F238E27FC236}">
                <a16:creationId xmlns:a16="http://schemas.microsoft.com/office/drawing/2014/main" id="{099BACF1-E2BC-7A4D-8470-92ECD8DB9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021" y="5379535"/>
            <a:ext cx="2395687" cy="936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BE7DDC-C2B7-D1CB-642F-72CD33E73859}"/>
              </a:ext>
            </a:extLst>
          </p:cNvPr>
          <p:cNvSpPr txBox="1"/>
          <p:nvPr/>
        </p:nvSpPr>
        <p:spPr>
          <a:xfrm>
            <a:off x="4092799" y="6124044"/>
            <a:ext cx="360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www.eastersealstech.com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/depot</a:t>
            </a:r>
          </a:p>
        </p:txBody>
      </p:sp>
    </p:spTree>
    <p:extLst>
      <p:ext uri="{BB962C8B-B14F-4D97-AF65-F5344CB8AC3E}">
        <p14:creationId xmlns:p14="http://schemas.microsoft.com/office/powerpoint/2010/main" val="404768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8529-B3D6-084A-965D-B427F2C4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864" y="1762300"/>
            <a:ext cx="3447716" cy="4427363"/>
          </a:xfrm>
        </p:spPr>
        <p:txBody>
          <a:bodyPr/>
          <a:lstStyle/>
          <a:p>
            <a:pPr marL="342900" indent="-342900"/>
            <a:r>
              <a:rPr lang="en-US" dirty="0" err="1"/>
              <a:t>www.eastersealstech.com</a:t>
            </a:r>
            <a:endParaRPr lang="en-US" dirty="0"/>
          </a:p>
          <a:p>
            <a:pPr marL="342900" indent="-342900"/>
            <a:endParaRPr lang="en-US" sz="300" dirty="0"/>
          </a:p>
          <a:p>
            <a:pPr marL="342900" indent="-342900"/>
            <a:r>
              <a:rPr lang="en-US" dirty="0"/>
              <a:t>Podcasts</a:t>
            </a:r>
          </a:p>
          <a:p>
            <a:pPr marL="342900" indent="-342900"/>
            <a:endParaRPr lang="en-US" sz="300" dirty="0"/>
          </a:p>
          <a:p>
            <a:pPr marL="342900" indent="-342900"/>
            <a:r>
              <a:rPr lang="en-US" dirty="0" err="1"/>
              <a:t>TechTips</a:t>
            </a:r>
            <a:endParaRPr lang="en-US" dirty="0"/>
          </a:p>
          <a:p>
            <a:pPr marL="342900" indent="-342900"/>
            <a:endParaRPr lang="en-US" sz="300" dirty="0"/>
          </a:p>
          <a:p>
            <a:pPr marL="342900" indent="-342900"/>
            <a:r>
              <a:rPr lang="en-US" dirty="0"/>
              <a:t>Blog</a:t>
            </a:r>
          </a:p>
          <a:p>
            <a:pPr marL="342900" indent="-342900"/>
            <a:endParaRPr lang="en-US" sz="300" dirty="0"/>
          </a:p>
          <a:p>
            <a:pPr marL="342900" indent="-342900"/>
            <a:r>
              <a:rPr lang="en-US" dirty="0"/>
              <a:t>PDF Downloads</a:t>
            </a:r>
          </a:p>
          <a:p>
            <a:pPr marL="342900" indent="-342900"/>
            <a:endParaRPr lang="en-US" sz="300" dirty="0"/>
          </a:p>
          <a:p>
            <a:pPr marL="342900" indent="-342900"/>
            <a:r>
              <a:rPr lang="en-US" dirty="0"/>
              <a:t>AT Funding Guide</a:t>
            </a:r>
          </a:p>
          <a:p>
            <a:pPr marL="0" indent="0">
              <a:buNone/>
            </a:pPr>
            <a:endParaRPr lang="en-US" sz="300" dirty="0"/>
          </a:p>
          <a:p>
            <a:pPr marL="342900" indent="-342900"/>
            <a:r>
              <a:rPr lang="en-US" dirty="0"/>
              <a:t>AT Champion Award</a:t>
            </a:r>
          </a:p>
          <a:p>
            <a:pPr marL="342900" indent="-342900"/>
            <a:endParaRPr lang="en-US" sz="300" dirty="0"/>
          </a:p>
          <a:p>
            <a:pPr marL="342900" indent="-342900"/>
            <a:r>
              <a:rPr lang="en-US" dirty="0"/>
              <a:t>Etc.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6CBA1D-21A4-D445-B49B-84C7A44B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4" y="1008700"/>
            <a:ext cx="3024353" cy="619412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Resource Hub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6C3E3-8997-2443-A725-83BD58983B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5138B-032E-4F42-B258-BCF39EFEDE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580" y="1124134"/>
            <a:ext cx="8177557" cy="50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7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F1A4B8B-2F95-4A55-8592-E4070E0FE894}"/>
              </a:ext>
            </a:extLst>
          </p:cNvPr>
          <p:cNvSpPr/>
          <p:nvPr/>
        </p:nvSpPr>
        <p:spPr>
          <a:xfrm>
            <a:off x="11442042" y="6277507"/>
            <a:ext cx="421105" cy="421105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DB4D4C2B-5FA7-434B-B28C-39A525606770}"/>
              </a:ext>
            </a:extLst>
          </p:cNvPr>
          <p:cNvSpPr txBox="1">
            <a:spLocks/>
          </p:cNvSpPr>
          <p:nvPr/>
        </p:nvSpPr>
        <p:spPr>
          <a:xfrm>
            <a:off x="11450064" y="6326270"/>
            <a:ext cx="421105" cy="365125"/>
          </a:xfrm>
          <a:prstGeom prst="rect">
            <a:avLst/>
          </a:prstGeom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FF4C3-69ED-4FF7-AEBB-2D06167A1DB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C05793-9380-454A-9C81-A8DCA47E9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711200"/>
            <a:ext cx="12192000" cy="6146800"/>
          </a:xfrm>
          <a:solidFill>
            <a:schemeClr val="tx2"/>
          </a:solidFill>
        </p:spPr>
        <p:txBody>
          <a:bodyPr/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INDATA Overview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6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7C084B-27A9-4E8C-B2CF-4147136B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96" y="826226"/>
            <a:ext cx="11620500" cy="1029378"/>
          </a:xfrm>
        </p:spPr>
        <p:txBody>
          <a:bodyPr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Summary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If you have questions, we have answers.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7B3CE1-4FB4-4067-AC1A-596CB0DF1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9281" y="2185463"/>
            <a:ext cx="6208241" cy="490993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sym typeface="Helvetica"/>
              </a:rPr>
              <a:t>888-466-1314</a:t>
            </a:r>
          </a:p>
          <a:p>
            <a:endParaRPr lang="en-US" sz="2400" dirty="0"/>
          </a:p>
          <a:p>
            <a:pPr>
              <a:buClr>
                <a:srgbClr val="B5B5B5"/>
              </a:buClr>
              <a:buFont typeface="Helvetica"/>
            </a:pPr>
            <a:r>
              <a:rPr lang="en-US" sz="2400" dirty="0"/>
              <a:t>INDATA at </a:t>
            </a:r>
            <a:r>
              <a:rPr lang="en-US" sz="2400" dirty="0" err="1"/>
              <a:t>Easterseals</a:t>
            </a:r>
            <a:r>
              <a:rPr lang="en-US" sz="2400" dirty="0"/>
              <a:t> Crossroads</a:t>
            </a:r>
          </a:p>
          <a:p>
            <a:pPr>
              <a:buClr>
                <a:srgbClr val="B5B5B5"/>
              </a:buClr>
              <a:buFont typeface="Helvetica"/>
            </a:pPr>
            <a:r>
              <a:rPr lang="en-US" sz="2400" dirty="0"/>
              <a:t>4740 Kingsway Drive</a:t>
            </a:r>
          </a:p>
          <a:p>
            <a:pPr>
              <a:buClr>
                <a:srgbClr val="B5B5B5"/>
              </a:buClr>
              <a:buFont typeface="Helvetica"/>
            </a:pPr>
            <a:r>
              <a:rPr lang="en-US" sz="2400" dirty="0"/>
              <a:t>Indianapolis, IN 46205</a:t>
            </a:r>
          </a:p>
          <a:p>
            <a:pPr>
              <a:buClr>
                <a:srgbClr val="B5B5B5"/>
              </a:buClr>
              <a:buFont typeface="Helvetica"/>
            </a:pPr>
            <a:endParaRPr lang="en-US" sz="2400" dirty="0"/>
          </a:p>
          <a:p>
            <a:pPr>
              <a:buClr>
                <a:srgbClr val="B5B5B5"/>
              </a:buClr>
            </a:pPr>
            <a:r>
              <a:rPr lang="en-US" sz="2400" u="sng" dirty="0">
                <a:hlinkClick r:id="rId3"/>
              </a:rPr>
              <a:t>tech@eastersealscrossroads.org</a:t>
            </a:r>
          </a:p>
          <a:p>
            <a:pPr>
              <a:buClr>
                <a:srgbClr val="B5B5B5"/>
              </a:buClr>
            </a:pPr>
            <a:r>
              <a:rPr lang="en-US" sz="2400" u="sng" dirty="0">
                <a:hlinkClick r:id="rId4"/>
              </a:rPr>
              <a:t>www.EasterSealsTech.com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90E77C-29D2-4C2B-8D3C-8F6215056788}"/>
              </a:ext>
            </a:extLst>
          </p:cNvPr>
          <p:cNvSpPr/>
          <p:nvPr/>
        </p:nvSpPr>
        <p:spPr>
          <a:xfrm>
            <a:off x="11442042" y="6277507"/>
            <a:ext cx="421105" cy="421105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8E31BD5-722E-4534-8D12-61AAADF73F2C}"/>
              </a:ext>
            </a:extLst>
          </p:cNvPr>
          <p:cNvSpPr txBox="1">
            <a:spLocks/>
          </p:cNvSpPr>
          <p:nvPr/>
        </p:nvSpPr>
        <p:spPr>
          <a:xfrm>
            <a:off x="11450064" y="6326270"/>
            <a:ext cx="421105" cy="365125"/>
          </a:xfrm>
          <a:prstGeom prst="rect">
            <a:avLst/>
          </a:prstGeom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FF4C3-69ED-4FF7-AEBB-2D06167A1D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FE733F36-B1E4-1244-8726-49F71D45B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1269" y="2563068"/>
            <a:ext cx="2667001" cy="266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4" y="11341"/>
                </a:moveTo>
                <a:cubicBezTo>
                  <a:pt x="21600" y="10739"/>
                  <a:pt x="21600" y="10739"/>
                  <a:pt x="21600" y="10739"/>
                </a:cubicBezTo>
                <a:cubicBezTo>
                  <a:pt x="21508" y="9361"/>
                  <a:pt x="21508" y="9361"/>
                  <a:pt x="21508" y="9361"/>
                </a:cubicBezTo>
                <a:cubicBezTo>
                  <a:pt x="19650" y="9014"/>
                  <a:pt x="19650" y="9014"/>
                  <a:pt x="19650" y="9014"/>
                </a:cubicBezTo>
                <a:cubicBezTo>
                  <a:pt x="19579" y="8646"/>
                  <a:pt x="19477" y="8268"/>
                  <a:pt x="19354" y="7901"/>
                </a:cubicBezTo>
                <a:cubicBezTo>
                  <a:pt x="20804" y="6656"/>
                  <a:pt x="20804" y="6656"/>
                  <a:pt x="20804" y="6656"/>
                </a:cubicBezTo>
                <a:cubicBezTo>
                  <a:pt x="20202" y="5431"/>
                  <a:pt x="20202" y="5431"/>
                  <a:pt x="20202" y="5431"/>
                </a:cubicBezTo>
                <a:cubicBezTo>
                  <a:pt x="18323" y="5819"/>
                  <a:pt x="18323" y="5819"/>
                  <a:pt x="18323" y="5819"/>
                </a:cubicBezTo>
                <a:cubicBezTo>
                  <a:pt x="18088" y="5461"/>
                  <a:pt x="17833" y="5124"/>
                  <a:pt x="17558" y="4808"/>
                </a:cubicBezTo>
                <a:cubicBezTo>
                  <a:pt x="18395" y="3113"/>
                  <a:pt x="18395" y="3113"/>
                  <a:pt x="18395" y="3113"/>
                </a:cubicBezTo>
                <a:cubicBezTo>
                  <a:pt x="17353" y="2215"/>
                  <a:pt x="17353" y="2215"/>
                  <a:pt x="17353" y="2215"/>
                </a:cubicBezTo>
                <a:cubicBezTo>
                  <a:pt x="15802" y="3277"/>
                  <a:pt x="15802" y="3277"/>
                  <a:pt x="15802" y="3277"/>
                </a:cubicBezTo>
                <a:cubicBezTo>
                  <a:pt x="15475" y="3073"/>
                  <a:pt x="15138" y="2879"/>
                  <a:pt x="14802" y="2705"/>
                </a:cubicBezTo>
                <a:cubicBezTo>
                  <a:pt x="14944" y="817"/>
                  <a:pt x="14944" y="817"/>
                  <a:pt x="14944" y="817"/>
                </a:cubicBezTo>
                <a:cubicBezTo>
                  <a:pt x="13638" y="378"/>
                  <a:pt x="13638" y="378"/>
                  <a:pt x="13638" y="378"/>
                </a:cubicBezTo>
                <a:cubicBezTo>
                  <a:pt x="12597" y="1950"/>
                  <a:pt x="12597" y="1950"/>
                  <a:pt x="12597" y="1950"/>
                </a:cubicBezTo>
                <a:cubicBezTo>
                  <a:pt x="12188" y="1868"/>
                  <a:pt x="11760" y="1817"/>
                  <a:pt x="11341" y="1786"/>
                </a:cubicBezTo>
                <a:cubicBezTo>
                  <a:pt x="10739" y="0"/>
                  <a:pt x="10739" y="0"/>
                  <a:pt x="10739" y="0"/>
                </a:cubicBezTo>
                <a:cubicBezTo>
                  <a:pt x="9371" y="92"/>
                  <a:pt x="9371" y="92"/>
                  <a:pt x="9371" y="92"/>
                </a:cubicBezTo>
                <a:cubicBezTo>
                  <a:pt x="9024" y="1950"/>
                  <a:pt x="9024" y="1950"/>
                  <a:pt x="9024" y="1950"/>
                </a:cubicBezTo>
                <a:cubicBezTo>
                  <a:pt x="8646" y="2021"/>
                  <a:pt x="8268" y="2123"/>
                  <a:pt x="7901" y="2246"/>
                </a:cubicBezTo>
                <a:cubicBezTo>
                  <a:pt x="6666" y="796"/>
                  <a:pt x="6666" y="796"/>
                  <a:pt x="6666" y="796"/>
                </a:cubicBezTo>
                <a:cubicBezTo>
                  <a:pt x="5431" y="1398"/>
                  <a:pt x="5431" y="1398"/>
                  <a:pt x="5431" y="1398"/>
                </a:cubicBezTo>
                <a:cubicBezTo>
                  <a:pt x="5819" y="3277"/>
                  <a:pt x="5819" y="3277"/>
                  <a:pt x="5819" y="3277"/>
                </a:cubicBezTo>
                <a:cubicBezTo>
                  <a:pt x="5461" y="3512"/>
                  <a:pt x="5124" y="3767"/>
                  <a:pt x="4808" y="4042"/>
                </a:cubicBezTo>
                <a:cubicBezTo>
                  <a:pt x="3113" y="3205"/>
                  <a:pt x="3113" y="3205"/>
                  <a:pt x="3113" y="3205"/>
                </a:cubicBezTo>
                <a:cubicBezTo>
                  <a:pt x="2215" y="4247"/>
                  <a:pt x="2215" y="4247"/>
                  <a:pt x="2215" y="4247"/>
                </a:cubicBezTo>
                <a:cubicBezTo>
                  <a:pt x="3287" y="5798"/>
                  <a:pt x="3287" y="5798"/>
                  <a:pt x="3287" y="5798"/>
                </a:cubicBezTo>
                <a:cubicBezTo>
                  <a:pt x="3073" y="6125"/>
                  <a:pt x="2879" y="6462"/>
                  <a:pt x="2705" y="6798"/>
                </a:cubicBezTo>
                <a:cubicBezTo>
                  <a:pt x="827" y="6656"/>
                  <a:pt x="827" y="6656"/>
                  <a:pt x="827" y="6656"/>
                </a:cubicBezTo>
                <a:cubicBezTo>
                  <a:pt x="378" y="7962"/>
                  <a:pt x="378" y="7962"/>
                  <a:pt x="378" y="7962"/>
                </a:cubicBezTo>
                <a:cubicBezTo>
                  <a:pt x="1960" y="9003"/>
                  <a:pt x="1960" y="9003"/>
                  <a:pt x="1960" y="9003"/>
                </a:cubicBezTo>
                <a:cubicBezTo>
                  <a:pt x="1868" y="9422"/>
                  <a:pt x="1817" y="9840"/>
                  <a:pt x="1786" y="10259"/>
                </a:cubicBezTo>
                <a:cubicBezTo>
                  <a:pt x="0" y="10861"/>
                  <a:pt x="0" y="10861"/>
                  <a:pt x="0" y="10861"/>
                </a:cubicBezTo>
                <a:cubicBezTo>
                  <a:pt x="92" y="12229"/>
                  <a:pt x="92" y="12229"/>
                  <a:pt x="92" y="12229"/>
                </a:cubicBezTo>
                <a:cubicBezTo>
                  <a:pt x="1950" y="12586"/>
                  <a:pt x="1950" y="12586"/>
                  <a:pt x="1950" y="12586"/>
                </a:cubicBezTo>
                <a:cubicBezTo>
                  <a:pt x="2031" y="12954"/>
                  <a:pt x="2123" y="13332"/>
                  <a:pt x="2256" y="13699"/>
                </a:cubicBezTo>
                <a:cubicBezTo>
                  <a:pt x="796" y="14934"/>
                  <a:pt x="796" y="14934"/>
                  <a:pt x="796" y="14934"/>
                </a:cubicBezTo>
                <a:cubicBezTo>
                  <a:pt x="1409" y="16169"/>
                  <a:pt x="1409" y="16169"/>
                  <a:pt x="1409" y="16169"/>
                </a:cubicBezTo>
                <a:cubicBezTo>
                  <a:pt x="3277" y="15781"/>
                  <a:pt x="3277" y="15781"/>
                  <a:pt x="3277" y="15781"/>
                </a:cubicBezTo>
                <a:cubicBezTo>
                  <a:pt x="3512" y="16139"/>
                  <a:pt x="3767" y="16476"/>
                  <a:pt x="4053" y="16792"/>
                </a:cubicBezTo>
                <a:cubicBezTo>
                  <a:pt x="3205" y="18487"/>
                  <a:pt x="3205" y="18487"/>
                  <a:pt x="3205" y="18487"/>
                </a:cubicBezTo>
                <a:cubicBezTo>
                  <a:pt x="4247" y="19385"/>
                  <a:pt x="4247" y="19385"/>
                  <a:pt x="4247" y="19385"/>
                </a:cubicBezTo>
                <a:cubicBezTo>
                  <a:pt x="5808" y="18313"/>
                  <a:pt x="5808" y="18313"/>
                  <a:pt x="5808" y="18313"/>
                </a:cubicBezTo>
                <a:cubicBezTo>
                  <a:pt x="6125" y="18527"/>
                  <a:pt x="6462" y="18721"/>
                  <a:pt x="6809" y="18895"/>
                </a:cubicBezTo>
                <a:cubicBezTo>
                  <a:pt x="6666" y="20773"/>
                  <a:pt x="6666" y="20773"/>
                  <a:pt x="6666" y="20773"/>
                </a:cubicBezTo>
                <a:cubicBezTo>
                  <a:pt x="7962" y="21222"/>
                  <a:pt x="7962" y="21222"/>
                  <a:pt x="7962" y="21222"/>
                </a:cubicBezTo>
                <a:cubicBezTo>
                  <a:pt x="9003" y="19650"/>
                  <a:pt x="9003" y="19650"/>
                  <a:pt x="9003" y="19650"/>
                </a:cubicBezTo>
                <a:cubicBezTo>
                  <a:pt x="9422" y="19732"/>
                  <a:pt x="9840" y="19783"/>
                  <a:pt x="10259" y="19814"/>
                </a:cubicBezTo>
                <a:cubicBezTo>
                  <a:pt x="10861" y="21600"/>
                  <a:pt x="10861" y="21600"/>
                  <a:pt x="10861" y="21600"/>
                </a:cubicBezTo>
                <a:cubicBezTo>
                  <a:pt x="12239" y="21508"/>
                  <a:pt x="12239" y="21508"/>
                  <a:pt x="12239" y="21508"/>
                </a:cubicBezTo>
                <a:cubicBezTo>
                  <a:pt x="12586" y="19650"/>
                  <a:pt x="12586" y="19650"/>
                  <a:pt x="12586" y="19650"/>
                </a:cubicBezTo>
                <a:cubicBezTo>
                  <a:pt x="12954" y="19579"/>
                  <a:pt x="13332" y="19477"/>
                  <a:pt x="13699" y="19354"/>
                </a:cubicBezTo>
                <a:cubicBezTo>
                  <a:pt x="14944" y="20804"/>
                  <a:pt x="14944" y="20804"/>
                  <a:pt x="14944" y="20804"/>
                </a:cubicBezTo>
                <a:cubicBezTo>
                  <a:pt x="16169" y="20202"/>
                  <a:pt x="16169" y="20202"/>
                  <a:pt x="16169" y="20202"/>
                </a:cubicBezTo>
                <a:cubicBezTo>
                  <a:pt x="15781" y="18323"/>
                  <a:pt x="15781" y="18323"/>
                  <a:pt x="15781" y="18323"/>
                </a:cubicBezTo>
                <a:cubicBezTo>
                  <a:pt x="16139" y="18088"/>
                  <a:pt x="16476" y="17833"/>
                  <a:pt x="16792" y="17547"/>
                </a:cubicBezTo>
                <a:cubicBezTo>
                  <a:pt x="18487" y="18395"/>
                  <a:pt x="18487" y="18395"/>
                  <a:pt x="18487" y="18395"/>
                </a:cubicBezTo>
                <a:cubicBezTo>
                  <a:pt x="19385" y="17353"/>
                  <a:pt x="19385" y="17353"/>
                  <a:pt x="19385" y="17353"/>
                </a:cubicBezTo>
                <a:cubicBezTo>
                  <a:pt x="18323" y="15792"/>
                  <a:pt x="18323" y="15792"/>
                  <a:pt x="18323" y="15792"/>
                </a:cubicBezTo>
                <a:cubicBezTo>
                  <a:pt x="18538" y="15475"/>
                  <a:pt x="18721" y="15138"/>
                  <a:pt x="18895" y="14802"/>
                </a:cubicBezTo>
                <a:cubicBezTo>
                  <a:pt x="20783" y="14934"/>
                  <a:pt x="20783" y="14934"/>
                  <a:pt x="20783" y="14934"/>
                </a:cubicBezTo>
                <a:cubicBezTo>
                  <a:pt x="21222" y="13638"/>
                  <a:pt x="21222" y="13638"/>
                  <a:pt x="21222" y="13638"/>
                </a:cubicBezTo>
                <a:cubicBezTo>
                  <a:pt x="19650" y="12597"/>
                  <a:pt x="19650" y="12597"/>
                  <a:pt x="19650" y="12597"/>
                </a:cubicBezTo>
                <a:cubicBezTo>
                  <a:pt x="19732" y="12178"/>
                  <a:pt x="19783" y="11760"/>
                  <a:pt x="19814" y="11341"/>
                </a:cubicBezTo>
                <a:close/>
                <a:moveTo>
                  <a:pt x="13862" y="17037"/>
                </a:moveTo>
                <a:cubicBezTo>
                  <a:pt x="10412" y="18721"/>
                  <a:pt x="6257" y="17302"/>
                  <a:pt x="4563" y="13852"/>
                </a:cubicBezTo>
                <a:cubicBezTo>
                  <a:pt x="2879" y="10412"/>
                  <a:pt x="4298" y="6257"/>
                  <a:pt x="7748" y="4563"/>
                </a:cubicBezTo>
                <a:cubicBezTo>
                  <a:pt x="11188" y="2879"/>
                  <a:pt x="15353" y="4298"/>
                  <a:pt x="17037" y="7748"/>
                </a:cubicBezTo>
                <a:cubicBezTo>
                  <a:pt x="18721" y="11188"/>
                  <a:pt x="17302" y="15343"/>
                  <a:pt x="13862" y="17037"/>
                </a:cubicBezTo>
                <a:close/>
              </a:path>
            </a:pathLst>
          </a:custGeom>
          <a:solidFill>
            <a:srgbClr val="F7AB13"/>
          </a:solidFill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1FDAD989-7C1F-2848-BC5A-7E31B4F6C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5469" y="3809481"/>
            <a:ext cx="2319340" cy="231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7" y="12678"/>
                </a:moveTo>
                <a:cubicBezTo>
                  <a:pt x="21600" y="11317"/>
                  <a:pt x="21600" y="11317"/>
                  <a:pt x="21600" y="11317"/>
                </a:cubicBezTo>
                <a:cubicBezTo>
                  <a:pt x="19839" y="10636"/>
                  <a:pt x="19839" y="10636"/>
                  <a:pt x="19839" y="10636"/>
                </a:cubicBezTo>
                <a:cubicBezTo>
                  <a:pt x="19827" y="10260"/>
                  <a:pt x="19804" y="9873"/>
                  <a:pt x="19745" y="9485"/>
                </a:cubicBezTo>
                <a:cubicBezTo>
                  <a:pt x="21400" y="8523"/>
                  <a:pt x="21400" y="8523"/>
                  <a:pt x="21400" y="8523"/>
                </a:cubicBezTo>
                <a:cubicBezTo>
                  <a:pt x="21025" y="7208"/>
                  <a:pt x="21025" y="7208"/>
                  <a:pt x="21025" y="7208"/>
                </a:cubicBezTo>
                <a:cubicBezTo>
                  <a:pt x="19111" y="7255"/>
                  <a:pt x="19111" y="7255"/>
                  <a:pt x="19111" y="7255"/>
                </a:cubicBezTo>
                <a:cubicBezTo>
                  <a:pt x="18947" y="6856"/>
                  <a:pt x="18747" y="6480"/>
                  <a:pt x="18524" y="6116"/>
                </a:cubicBezTo>
                <a:cubicBezTo>
                  <a:pt x="19663" y="4602"/>
                  <a:pt x="19663" y="4602"/>
                  <a:pt x="19663" y="4602"/>
                </a:cubicBezTo>
                <a:cubicBezTo>
                  <a:pt x="18806" y="3533"/>
                  <a:pt x="18806" y="3533"/>
                  <a:pt x="18806" y="3533"/>
                </a:cubicBezTo>
                <a:cubicBezTo>
                  <a:pt x="17080" y="4297"/>
                  <a:pt x="17080" y="4297"/>
                  <a:pt x="17080" y="4297"/>
                </a:cubicBezTo>
                <a:cubicBezTo>
                  <a:pt x="16799" y="4038"/>
                  <a:pt x="16505" y="3780"/>
                  <a:pt x="16188" y="3557"/>
                </a:cubicBezTo>
                <a:cubicBezTo>
                  <a:pt x="16670" y="1726"/>
                  <a:pt x="16670" y="1726"/>
                  <a:pt x="16670" y="1726"/>
                </a:cubicBezTo>
                <a:cubicBezTo>
                  <a:pt x="15472" y="1057"/>
                  <a:pt x="15472" y="1057"/>
                  <a:pt x="15472" y="1057"/>
                </a:cubicBezTo>
                <a:cubicBezTo>
                  <a:pt x="14157" y="2418"/>
                  <a:pt x="14157" y="2418"/>
                  <a:pt x="14157" y="2418"/>
                </a:cubicBezTo>
                <a:cubicBezTo>
                  <a:pt x="13770" y="2266"/>
                  <a:pt x="13371" y="2125"/>
                  <a:pt x="12948" y="2031"/>
                </a:cubicBezTo>
                <a:cubicBezTo>
                  <a:pt x="12678" y="153"/>
                  <a:pt x="12678" y="153"/>
                  <a:pt x="12678" y="153"/>
                </a:cubicBezTo>
                <a:cubicBezTo>
                  <a:pt x="11317" y="0"/>
                  <a:pt x="11317" y="0"/>
                  <a:pt x="11317" y="0"/>
                </a:cubicBezTo>
                <a:cubicBezTo>
                  <a:pt x="10636" y="1773"/>
                  <a:pt x="10636" y="1773"/>
                  <a:pt x="10636" y="1773"/>
                </a:cubicBezTo>
                <a:cubicBezTo>
                  <a:pt x="10260" y="1773"/>
                  <a:pt x="9873" y="1808"/>
                  <a:pt x="9485" y="1867"/>
                </a:cubicBezTo>
                <a:cubicBezTo>
                  <a:pt x="8523" y="200"/>
                  <a:pt x="8523" y="200"/>
                  <a:pt x="8523" y="200"/>
                </a:cubicBezTo>
                <a:cubicBezTo>
                  <a:pt x="7196" y="575"/>
                  <a:pt x="7196" y="575"/>
                  <a:pt x="7196" y="575"/>
                </a:cubicBezTo>
                <a:cubicBezTo>
                  <a:pt x="7243" y="2500"/>
                  <a:pt x="7243" y="2500"/>
                  <a:pt x="7243" y="2500"/>
                </a:cubicBezTo>
                <a:cubicBezTo>
                  <a:pt x="6856" y="2665"/>
                  <a:pt x="6480" y="2864"/>
                  <a:pt x="6116" y="3076"/>
                </a:cubicBezTo>
                <a:cubicBezTo>
                  <a:pt x="4602" y="1949"/>
                  <a:pt x="4602" y="1949"/>
                  <a:pt x="4602" y="1949"/>
                </a:cubicBezTo>
                <a:cubicBezTo>
                  <a:pt x="3533" y="2806"/>
                  <a:pt x="3533" y="2806"/>
                  <a:pt x="3533" y="2806"/>
                </a:cubicBezTo>
                <a:cubicBezTo>
                  <a:pt x="4297" y="4531"/>
                  <a:pt x="4297" y="4531"/>
                  <a:pt x="4297" y="4531"/>
                </a:cubicBezTo>
                <a:cubicBezTo>
                  <a:pt x="4027" y="4813"/>
                  <a:pt x="3780" y="5107"/>
                  <a:pt x="3557" y="5412"/>
                </a:cubicBezTo>
                <a:cubicBezTo>
                  <a:pt x="1726" y="4930"/>
                  <a:pt x="1726" y="4930"/>
                  <a:pt x="1726" y="4930"/>
                </a:cubicBezTo>
                <a:cubicBezTo>
                  <a:pt x="1045" y="6128"/>
                  <a:pt x="1045" y="6128"/>
                  <a:pt x="1045" y="6128"/>
                </a:cubicBezTo>
                <a:cubicBezTo>
                  <a:pt x="2418" y="7443"/>
                  <a:pt x="2418" y="7443"/>
                  <a:pt x="2418" y="7443"/>
                </a:cubicBezTo>
                <a:cubicBezTo>
                  <a:pt x="2254" y="7842"/>
                  <a:pt x="2125" y="8241"/>
                  <a:pt x="2031" y="8652"/>
                </a:cubicBezTo>
                <a:cubicBezTo>
                  <a:pt x="153" y="8922"/>
                  <a:pt x="153" y="8922"/>
                  <a:pt x="153" y="8922"/>
                </a:cubicBezTo>
                <a:cubicBezTo>
                  <a:pt x="0" y="10295"/>
                  <a:pt x="0" y="10295"/>
                  <a:pt x="0" y="10295"/>
                </a:cubicBezTo>
                <a:cubicBezTo>
                  <a:pt x="1773" y="10964"/>
                  <a:pt x="1773" y="10964"/>
                  <a:pt x="1773" y="10964"/>
                </a:cubicBezTo>
                <a:cubicBezTo>
                  <a:pt x="1773" y="11352"/>
                  <a:pt x="1808" y="11739"/>
                  <a:pt x="1867" y="12115"/>
                </a:cubicBezTo>
                <a:cubicBezTo>
                  <a:pt x="200" y="13089"/>
                  <a:pt x="200" y="13089"/>
                  <a:pt x="200" y="13089"/>
                </a:cubicBezTo>
                <a:cubicBezTo>
                  <a:pt x="575" y="14404"/>
                  <a:pt x="575" y="14404"/>
                  <a:pt x="575" y="14404"/>
                </a:cubicBezTo>
                <a:cubicBezTo>
                  <a:pt x="2489" y="14357"/>
                  <a:pt x="2489" y="14357"/>
                  <a:pt x="2489" y="14357"/>
                </a:cubicBezTo>
                <a:cubicBezTo>
                  <a:pt x="2665" y="14756"/>
                  <a:pt x="2853" y="15132"/>
                  <a:pt x="3076" y="15496"/>
                </a:cubicBezTo>
                <a:cubicBezTo>
                  <a:pt x="1949" y="17010"/>
                  <a:pt x="1949" y="17010"/>
                  <a:pt x="1949" y="17010"/>
                </a:cubicBezTo>
                <a:cubicBezTo>
                  <a:pt x="2806" y="18078"/>
                  <a:pt x="2806" y="18078"/>
                  <a:pt x="2806" y="18078"/>
                </a:cubicBezTo>
                <a:cubicBezTo>
                  <a:pt x="4531" y="17303"/>
                  <a:pt x="4531" y="17303"/>
                  <a:pt x="4531" y="17303"/>
                </a:cubicBezTo>
                <a:cubicBezTo>
                  <a:pt x="4813" y="17573"/>
                  <a:pt x="5107" y="17820"/>
                  <a:pt x="5412" y="18055"/>
                </a:cubicBezTo>
                <a:cubicBezTo>
                  <a:pt x="4930" y="19886"/>
                  <a:pt x="4930" y="19886"/>
                  <a:pt x="4930" y="19886"/>
                </a:cubicBezTo>
                <a:cubicBezTo>
                  <a:pt x="6128" y="20555"/>
                  <a:pt x="6128" y="20555"/>
                  <a:pt x="6128" y="20555"/>
                </a:cubicBezTo>
                <a:cubicBezTo>
                  <a:pt x="7443" y="19193"/>
                  <a:pt x="7443" y="19193"/>
                  <a:pt x="7443" y="19193"/>
                </a:cubicBezTo>
                <a:cubicBezTo>
                  <a:pt x="7830" y="19346"/>
                  <a:pt x="8241" y="19475"/>
                  <a:pt x="8652" y="19581"/>
                </a:cubicBezTo>
                <a:cubicBezTo>
                  <a:pt x="8922" y="21447"/>
                  <a:pt x="8922" y="21447"/>
                  <a:pt x="8922" y="21447"/>
                </a:cubicBezTo>
                <a:cubicBezTo>
                  <a:pt x="10283" y="21600"/>
                  <a:pt x="10283" y="21600"/>
                  <a:pt x="10283" y="21600"/>
                </a:cubicBezTo>
                <a:cubicBezTo>
                  <a:pt x="10964" y="19839"/>
                  <a:pt x="10964" y="19839"/>
                  <a:pt x="10964" y="19839"/>
                </a:cubicBezTo>
                <a:cubicBezTo>
                  <a:pt x="11352" y="19827"/>
                  <a:pt x="11739" y="19804"/>
                  <a:pt x="12115" y="19745"/>
                </a:cubicBezTo>
                <a:cubicBezTo>
                  <a:pt x="13077" y="21400"/>
                  <a:pt x="13077" y="21400"/>
                  <a:pt x="13077" y="21400"/>
                </a:cubicBezTo>
                <a:cubicBezTo>
                  <a:pt x="14404" y="21025"/>
                  <a:pt x="14404" y="21025"/>
                  <a:pt x="14404" y="21025"/>
                </a:cubicBezTo>
                <a:cubicBezTo>
                  <a:pt x="14357" y="19111"/>
                  <a:pt x="14357" y="19111"/>
                  <a:pt x="14357" y="19111"/>
                </a:cubicBezTo>
                <a:cubicBezTo>
                  <a:pt x="14744" y="18947"/>
                  <a:pt x="15132" y="18747"/>
                  <a:pt x="15484" y="18536"/>
                </a:cubicBezTo>
                <a:cubicBezTo>
                  <a:pt x="16998" y="19663"/>
                  <a:pt x="16998" y="19663"/>
                  <a:pt x="16998" y="19663"/>
                </a:cubicBezTo>
                <a:cubicBezTo>
                  <a:pt x="18078" y="18806"/>
                  <a:pt x="18078" y="18806"/>
                  <a:pt x="18078" y="18806"/>
                </a:cubicBezTo>
                <a:cubicBezTo>
                  <a:pt x="17303" y="17080"/>
                  <a:pt x="17303" y="17080"/>
                  <a:pt x="17303" y="17080"/>
                </a:cubicBezTo>
                <a:cubicBezTo>
                  <a:pt x="17573" y="16799"/>
                  <a:pt x="17820" y="16505"/>
                  <a:pt x="18055" y="16200"/>
                </a:cubicBezTo>
                <a:cubicBezTo>
                  <a:pt x="19886" y="16670"/>
                  <a:pt x="19886" y="16670"/>
                  <a:pt x="19886" y="16670"/>
                </a:cubicBezTo>
                <a:cubicBezTo>
                  <a:pt x="20555" y="15472"/>
                  <a:pt x="20555" y="15472"/>
                  <a:pt x="20555" y="15472"/>
                </a:cubicBezTo>
                <a:cubicBezTo>
                  <a:pt x="19193" y="14169"/>
                  <a:pt x="19193" y="14169"/>
                  <a:pt x="19193" y="14169"/>
                </a:cubicBezTo>
                <a:cubicBezTo>
                  <a:pt x="19346" y="13770"/>
                  <a:pt x="19475" y="13371"/>
                  <a:pt x="19581" y="12960"/>
                </a:cubicBezTo>
                <a:lnTo>
                  <a:pt x="21447" y="12678"/>
                </a:lnTo>
                <a:close/>
                <a:moveTo>
                  <a:pt x="12690" y="17491"/>
                </a:moveTo>
                <a:cubicBezTo>
                  <a:pt x="8992" y="18536"/>
                  <a:pt x="5153" y="16388"/>
                  <a:pt x="4109" y="12690"/>
                </a:cubicBezTo>
                <a:cubicBezTo>
                  <a:pt x="3076" y="9004"/>
                  <a:pt x="5224" y="5153"/>
                  <a:pt x="8910" y="4120"/>
                </a:cubicBezTo>
                <a:cubicBezTo>
                  <a:pt x="12608" y="3076"/>
                  <a:pt x="16447" y="5224"/>
                  <a:pt x="17491" y="8922"/>
                </a:cubicBezTo>
                <a:cubicBezTo>
                  <a:pt x="18536" y="12608"/>
                  <a:pt x="16388" y="16447"/>
                  <a:pt x="12690" y="17491"/>
                </a:cubicBezTo>
                <a:close/>
              </a:path>
            </a:pathLst>
          </a:custGeom>
          <a:solidFill>
            <a:srgbClr val="05AD97"/>
          </a:solidFill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2B73A791-0F0B-924E-9B95-7925E004E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26" y="3319645"/>
            <a:ext cx="1682752" cy="168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4" y="12685"/>
                </a:moveTo>
                <a:cubicBezTo>
                  <a:pt x="21600" y="11310"/>
                  <a:pt x="21600" y="11310"/>
                  <a:pt x="21600" y="11310"/>
                </a:cubicBezTo>
                <a:cubicBezTo>
                  <a:pt x="19836" y="10646"/>
                  <a:pt x="19836" y="10646"/>
                  <a:pt x="19836" y="10646"/>
                </a:cubicBezTo>
                <a:cubicBezTo>
                  <a:pt x="19836" y="10258"/>
                  <a:pt x="19804" y="9870"/>
                  <a:pt x="19739" y="9481"/>
                </a:cubicBezTo>
                <a:cubicBezTo>
                  <a:pt x="21406" y="8527"/>
                  <a:pt x="21406" y="8527"/>
                  <a:pt x="21406" y="8527"/>
                </a:cubicBezTo>
                <a:cubicBezTo>
                  <a:pt x="21034" y="7200"/>
                  <a:pt x="21034" y="7200"/>
                  <a:pt x="21034" y="7200"/>
                </a:cubicBezTo>
                <a:cubicBezTo>
                  <a:pt x="19108" y="7249"/>
                  <a:pt x="19108" y="7249"/>
                  <a:pt x="19108" y="7249"/>
                </a:cubicBezTo>
                <a:cubicBezTo>
                  <a:pt x="18947" y="6860"/>
                  <a:pt x="18752" y="6472"/>
                  <a:pt x="18526" y="6116"/>
                </a:cubicBezTo>
                <a:cubicBezTo>
                  <a:pt x="19658" y="4595"/>
                  <a:pt x="19658" y="4595"/>
                  <a:pt x="19658" y="4595"/>
                </a:cubicBezTo>
                <a:cubicBezTo>
                  <a:pt x="18801" y="3527"/>
                  <a:pt x="18801" y="3527"/>
                  <a:pt x="18801" y="3527"/>
                </a:cubicBezTo>
                <a:cubicBezTo>
                  <a:pt x="17070" y="4304"/>
                  <a:pt x="17070" y="4304"/>
                  <a:pt x="17070" y="4304"/>
                </a:cubicBezTo>
                <a:cubicBezTo>
                  <a:pt x="16795" y="4029"/>
                  <a:pt x="16503" y="3786"/>
                  <a:pt x="16196" y="3543"/>
                </a:cubicBezTo>
                <a:cubicBezTo>
                  <a:pt x="16681" y="1715"/>
                  <a:pt x="16681" y="1715"/>
                  <a:pt x="16681" y="1715"/>
                </a:cubicBezTo>
                <a:cubicBezTo>
                  <a:pt x="15468" y="1052"/>
                  <a:pt x="15468" y="1052"/>
                  <a:pt x="15468" y="1052"/>
                </a:cubicBezTo>
                <a:cubicBezTo>
                  <a:pt x="14157" y="2411"/>
                  <a:pt x="14157" y="2411"/>
                  <a:pt x="14157" y="2411"/>
                </a:cubicBezTo>
                <a:cubicBezTo>
                  <a:pt x="13769" y="2249"/>
                  <a:pt x="13364" y="2120"/>
                  <a:pt x="12960" y="2022"/>
                </a:cubicBezTo>
                <a:cubicBezTo>
                  <a:pt x="12685" y="146"/>
                  <a:pt x="12685" y="146"/>
                  <a:pt x="12685" y="146"/>
                </a:cubicBezTo>
                <a:cubicBezTo>
                  <a:pt x="11310" y="0"/>
                  <a:pt x="11310" y="0"/>
                  <a:pt x="11310" y="0"/>
                </a:cubicBezTo>
                <a:cubicBezTo>
                  <a:pt x="10646" y="1764"/>
                  <a:pt x="10646" y="1764"/>
                  <a:pt x="10646" y="1764"/>
                </a:cubicBezTo>
                <a:cubicBezTo>
                  <a:pt x="10258" y="1764"/>
                  <a:pt x="9870" y="1796"/>
                  <a:pt x="9481" y="1861"/>
                </a:cubicBezTo>
                <a:cubicBezTo>
                  <a:pt x="8527" y="194"/>
                  <a:pt x="8527" y="194"/>
                  <a:pt x="8527" y="194"/>
                </a:cubicBezTo>
                <a:cubicBezTo>
                  <a:pt x="7200" y="566"/>
                  <a:pt x="7200" y="566"/>
                  <a:pt x="7200" y="566"/>
                </a:cubicBezTo>
                <a:cubicBezTo>
                  <a:pt x="7249" y="2492"/>
                  <a:pt x="7249" y="2492"/>
                  <a:pt x="7249" y="2492"/>
                </a:cubicBezTo>
                <a:cubicBezTo>
                  <a:pt x="6860" y="2653"/>
                  <a:pt x="6472" y="2848"/>
                  <a:pt x="6116" y="3074"/>
                </a:cubicBezTo>
                <a:cubicBezTo>
                  <a:pt x="4595" y="1942"/>
                  <a:pt x="4595" y="1942"/>
                  <a:pt x="4595" y="1942"/>
                </a:cubicBezTo>
                <a:cubicBezTo>
                  <a:pt x="3527" y="2799"/>
                  <a:pt x="3527" y="2799"/>
                  <a:pt x="3527" y="2799"/>
                </a:cubicBezTo>
                <a:cubicBezTo>
                  <a:pt x="4304" y="4530"/>
                  <a:pt x="4304" y="4530"/>
                  <a:pt x="4304" y="4530"/>
                </a:cubicBezTo>
                <a:cubicBezTo>
                  <a:pt x="4029" y="4805"/>
                  <a:pt x="3786" y="5097"/>
                  <a:pt x="3560" y="5404"/>
                </a:cubicBezTo>
                <a:cubicBezTo>
                  <a:pt x="1715" y="4935"/>
                  <a:pt x="1715" y="4935"/>
                  <a:pt x="1715" y="4935"/>
                </a:cubicBezTo>
                <a:cubicBezTo>
                  <a:pt x="1052" y="6132"/>
                  <a:pt x="1052" y="6132"/>
                  <a:pt x="1052" y="6132"/>
                </a:cubicBezTo>
                <a:cubicBezTo>
                  <a:pt x="2411" y="7443"/>
                  <a:pt x="2411" y="7443"/>
                  <a:pt x="2411" y="7443"/>
                </a:cubicBezTo>
                <a:cubicBezTo>
                  <a:pt x="2249" y="7831"/>
                  <a:pt x="2120" y="8236"/>
                  <a:pt x="2022" y="8656"/>
                </a:cubicBezTo>
                <a:cubicBezTo>
                  <a:pt x="146" y="8915"/>
                  <a:pt x="146" y="8915"/>
                  <a:pt x="146" y="8915"/>
                </a:cubicBezTo>
                <a:cubicBezTo>
                  <a:pt x="0" y="10290"/>
                  <a:pt x="0" y="10290"/>
                  <a:pt x="0" y="10290"/>
                </a:cubicBezTo>
                <a:cubicBezTo>
                  <a:pt x="1764" y="10970"/>
                  <a:pt x="1764" y="10970"/>
                  <a:pt x="1764" y="10970"/>
                </a:cubicBezTo>
                <a:cubicBezTo>
                  <a:pt x="1780" y="11342"/>
                  <a:pt x="1796" y="11730"/>
                  <a:pt x="1861" y="12119"/>
                </a:cubicBezTo>
                <a:cubicBezTo>
                  <a:pt x="194" y="13089"/>
                  <a:pt x="194" y="13089"/>
                  <a:pt x="194" y="13089"/>
                </a:cubicBezTo>
                <a:cubicBezTo>
                  <a:pt x="566" y="14400"/>
                  <a:pt x="566" y="14400"/>
                  <a:pt x="566" y="14400"/>
                </a:cubicBezTo>
                <a:cubicBezTo>
                  <a:pt x="2492" y="14351"/>
                  <a:pt x="2492" y="14351"/>
                  <a:pt x="2492" y="14351"/>
                </a:cubicBezTo>
                <a:cubicBezTo>
                  <a:pt x="2653" y="14756"/>
                  <a:pt x="2864" y="15128"/>
                  <a:pt x="3074" y="15484"/>
                </a:cubicBezTo>
                <a:cubicBezTo>
                  <a:pt x="1942" y="17005"/>
                  <a:pt x="1942" y="17005"/>
                  <a:pt x="1942" y="17005"/>
                </a:cubicBezTo>
                <a:cubicBezTo>
                  <a:pt x="2799" y="18073"/>
                  <a:pt x="2799" y="18073"/>
                  <a:pt x="2799" y="18073"/>
                </a:cubicBezTo>
                <a:cubicBezTo>
                  <a:pt x="4530" y="17312"/>
                  <a:pt x="4530" y="17312"/>
                  <a:pt x="4530" y="17312"/>
                </a:cubicBezTo>
                <a:cubicBezTo>
                  <a:pt x="4805" y="17571"/>
                  <a:pt x="5097" y="17830"/>
                  <a:pt x="5404" y="18057"/>
                </a:cubicBezTo>
                <a:cubicBezTo>
                  <a:pt x="4935" y="19885"/>
                  <a:pt x="4935" y="19885"/>
                  <a:pt x="4935" y="19885"/>
                </a:cubicBezTo>
                <a:cubicBezTo>
                  <a:pt x="6132" y="20548"/>
                  <a:pt x="6132" y="20548"/>
                  <a:pt x="6132" y="20548"/>
                </a:cubicBezTo>
                <a:cubicBezTo>
                  <a:pt x="7443" y="19189"/>
                  <a:pt x="7443" y="19189"/>
                  <a:pt x="7443" y="19189"/>
                </a:cubicBezTo>
                <a:cubicBezTo>
                  <a:pt x="7831" y="19351"/>
                  <a:pt x="8236" y="19480"/>
                  <a:pt x="8656" y="19578"/>
                </a:cubicBezTo>
                <a:cubicBezTo>
                  <a:pt x="8915" y="21454"/>
                  <a:pt x="8915" y="21454"/>
                  <a:pt x="8915" y="21454"/>
                </a:cubicBezTo>
                <a:cubicBezTo>
                  <a:pt x="10290" y="21600"/>
                  <a:pt x="10290" y="21600"/>
                  <a:pt x="10290" y="21600"/>
                </a:cubicBezTo>
                <a:cubicBezTo>
                  <a:pt x="10970" y="19836"/>
                  <a:pt x="10970" y="19836"/>
                  <a:pt x="10970" y="19836"/>
                </a:cubicBezTo>
                <a:cubicBezTo>
                  <a:pt x="11342" y="19836"/>
                  <a:pt x="11730" y="19804"/>
                  <a:pt x="12119" y="19739"/>
                </a:cubicBezTo>
                <a:cubicBezTo>
                  <a:pt x="13073" y="21406"/>
                  <a:pt x="13073" y="21406"/>
                  <a:pt x="13073" y="21406"/>
                </a:cubicBezTo>
                <a:cubicBezTo>
                  <a:pt x="14400" y="21018"/>
                  <a:pt x="14400" y="21018"/>
                  <a:pt x="14400" y="21018"/>
                </a:cubicBezTo>
                <a:cubicBezTo>
                  <a:pt x="14351" y="19108"/>
                  <a:pt x="14351" y="19108"/>
                  <a:pt x="14351" y="19108"/>
                </a:cubicBezTo>
                <a:cubicBezTo>
                  <a:pt x="14756" y="18947"/>
                  <a:pt x="15128" y="18752"/>
                  <a:pt x="15484" y="18526"/>
                </a:cubicBezTo>
                <a:cubicBezTo>
                  <a:pt x="17005" y="19658"/>
                  <a:pt x="17005" y="19658"/>
                  <a:pt x="17005" y="19658"/>
                </a:cubicBezTo>
                <a:cubicBezTo>
                  <a:pt x="18073" y="18801"/>
                  <a:pt x="18073" y="18801"/>
                  <a:pt x="18073" y="18801"/>
                </a:cubicBezTo>
                <a:cubicBezTo>
                  <a:pt x="17312" y="17070"/>
                  <a:pt x="17312" y="17070"/>
                  <a:pt x="17312" y="17070"/>
                </a:cubicBezTo>
                <a:cubicBezTo>
                  <a:pt x="17571" y="16795"/>
                  <a:pt x="17830" y="16503"/>
                  <a:pt x="18057" y="16196"/>
                </a:cubicBezTo>
                <a:cubicBezTo>
                  <a:pt x="19885" y="16681"/>
                  <a:pt x="19885" y="16681"/>
                  <a:pt x="19885" y="16681"/>
                </a:cubicBezTo>
                <a:cubicBezTo>
                  <a:pt x="20564" y="15468"/>
                  <a:pt x="20564" y="15468"/>
                  <a:pt x="20564" y="15468"/>
                </a:cubicBezTo>
                <a:cubicBezTo>
                  <a:pt x="19189" y="14157"/>
                  <a:pt x="19189" y="14157"/>
                  <a:pt x="19189" y="14157"/>
                </a:cubicBezTo>
                <a:cubicBezTo>
                  <a:pt x="19351" y="13769"/>
                  <a:pt x="19480" y="13364"/>
                  <a:pt x="19578" y="12960"/>
                </a:cubicBezTo>
                <a:lnTo>
                  <a:pt x="21454" y="12685"/>
                </a:lnTo>
                <a:close/>
                <a:moveTo>
                  <a:pt x="12556" y="16989"/>
                </a:moveTo>
                <a:cubicBezTo>
                  <a:pt x="9142" y="17943"/>
                  <a:pt x="5582" y="15953"/>
                  <a:pt x="4627" y="12539"/>
                </a:cubicBezTo>
                <a:cubicBezTo>
                  <a:pt x="3657" y="9125"/>
                  <a:pt x="5647" y="5582"/>
                  <a:pt x="9061" y="4627"/>
                </a:cubicBezTo>
                <a:cubicBezTo>
                  <a:pt x="12475" y="3657"/>
                  <a:pt x="16018" y="5647"/>
                  <a:pt x="16989" y="9061"/>
                </a:cubicBezTo>
                <a:cubicBezTo>
                  <a:pt x="17943" y="12475"/>
                  <a:pt x="15969" y="16018"/>
                  <a:pt x="12556" y="16989"/>
                </a:cubicBezTo>
                <a:close/>
              </a:path>
            </a:pathLst>
          </a:custGeom>
          <a:solidFill>
            <a:srgbClr val="3193C6"/>
          </a:solidFill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C91E9DF8-A12F-8042-9B5E-42AE51B4B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0019" y="4655619"/>
            <a:ext cx="630239" cy="62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38" y="21600"/>
                  <a:pt x="0" y="16752"/>
                  <a:pt x="0" y="10778"/>
                </a:cubicBezTo>
                <a:cubicBezTo>
                  <a:pt x="0" y="4848"/>
                  <a:pt x="4838" y="0"/>
                  <a:pt x="10800" y="0"/>
                </a:cubicBezTo>
                <a:cubicBezTo>
                  <a:pt x="16762" y="0"/>
                  <a:pt x="21600" y="4848"/>
                  <a:pt x="21600" y="10778"/>
                </a:cubicBezTo>
                <a:cubicBezTo>
                  <a:pt x="21600" y="16752"/>
                  <a:pt x="16762" y="21600"/>
                  <a:pt x="10800" y="21600"/>
                </a:cubicBezTo>
                <a:close/>
                <a:moveTo>
                  <a:pt x="10800" y="6060"/>
                </a:moveTo>
                <a:cubicBezTo>
                  <a:pt x="8208" y="6060"/>
                  <a:pt x="6048" y="8181"/>
                  <a:pt x="6048" y="10778"/>
                </a:cubicBezTo>
                <a:cubicBezTo>
                  <a:pt x="6048" y="13419"/>
                  <a:pt x="8208" y="15540"/>
                  <a:pt x="10800" y="15540"/>
                </a:cubicBezTo>
                <a:cubicBezTo>
                  <a:pt x="13435" y="15540"/>
                  <a:pt x="15552" y="13419"/>
                  <a:pt x="15552" y="10778"/>
                </a:cubicBezTo>
                <a:cubicBezTo>
                  <a:pt x="15552" y="8181"/>
                  <a:pt x="13435" y="6060"/>
                  <a:pt x="10800" y="6060"/>
                </a:cubicBezTo>
                <a:close/>
              </a:path>
            </a:pathLst>
          </a:custGeom>
          <a:solidFill>
            <a:srgbClr val="05AD97"/>
          </a:solidFill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315C84C-F443-F642-BAC4-492D79095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7106" y="3534618"/>
            <a:ext cx="722314" cy="72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54" y="21600"/>
                  <a:pt x="0" y="16754"/>
                  <a:pt x="0" y="10781"/>
                </a:cubicBezTo>
                <a:cubicBezTo>
                  <a:pt x="0" y="4846"/>
                  <a:pt x="4854" y="0"/>
                  <a:pt x="10800" y="0"/>
                </a:cubicBezTo>
                <a:cubicBezTo>
                  <a:pt x="16783" y="0"/>
                  <a:pt x="21600" y="4846"/>
                  <a:pt x="21600" y="10781"/>
                </a:cubicBezTo>
                <a:cubicBezTo>
                  <a:pt x="21600" y="16754"/>
                  <a:pt x="16783" y="21600"/>
                  <a:pt x="10800" y="21600"/>
                </a:cubicBezTo>
                <a:close/>
                <a:moveTo>
                  <a:pt x="10800" y="6010"/>
                </a:moveTo>
                <a:cubicBezTo>
                  <a:pt x="8166" y="6010"/>
                  <a:pt x="6021" y="8152"/>
                  <a:pt x="6021" y="10781"/>
                </a:cubicBezTo>
                <a:cubicBezTo>
                  <a:pt x="6021" y="13448"/>
                  <a:pt x="8166" y="15590"/>
                  <a:pt x="10800" y="15590"/>
                </a:cubicBezTo>
                <a:cubicBezTo>
                  <a:pt x="13434" y="15590"/>
                  <a:pt x="15579" y="13448"/>
                  <a:pt x="15579" y="10781"/>
                </a:cubicBezTo>
                <a:cubicBezTo>
                  <a:pt x="15579" y="8152"/>
                  <a:pt x="13434" y="6010"/>
                  <a:pt x="10800" y="6010"/>
                </a:cubicBezTo>
                <a:close/>
              </a:path>
            </a:pathLst>
          </a:custGeom>
          <a:solidFill>
            <a:srgbClr val="F7AB13"/>
          </a:solidFill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B6E53098-705E-4847-A471-344687DDF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89" y="393559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21600"/>
                </a:moveTo>
                <a:cubicBezTo>
                  <a:pt x="4820" y="21600"/>
                  <a:pt x="0" y="16780"/>
                  <a:pt x="0" y="10770"/>
                </a:cubicBezTo>
                <a:cubicBezTo>
                  <a:pt x="0" y="4820"/>
                  <a:pt x="4820" y="0"/>
                  <a:pt x="10770" y="0"/>
                </a:cubicBezTo>
                <a:cubicBezTo>
                  <a:pt x="16721" y="0"/>
                  <a:pt x="21600" y="4820"/>
                  <a:pt x="21600" y="10770"/>
                </a:cubicBezTo>
                <a:cubicBezTo>
                  <a:pt x="21600" y="16780"/>
                  <a:pt x="16721" y="21600"/>
                  <a:pt x="10770" y="21600"/>
                </a:cubicBezTo>
                <a:close/>
                <a:moveTo>
                  <a:pt x="10770" y="7140"/>
                </a:moveTo>
                <a:cubicBezTo>
                  <a:pt x="8747" y="7140"/>
                  <a:pt x="7140" y="8747"/>
                  <a:pt x="7140" y="10770"/>
                </a:cubicBezTo>
                <a:cubicBezTo>
                  <a:pt x="7140" y="12793"/>
                  <a:pt x="8747" y="14460"/>
                  <a:pt x="10770" y="14460"/>
                </a:cubicBezTo>
                <a:cubicBezTo>
                  <a:pt x="12793" y="14460"/>
                  <a:pt x="14460" y="12793"/>
                  <a:pt x="14460" y="10770"/>
                </a:cubicBezTo>
                <a:cubicBezTo>
                  <a:pt x="14460" y="8747"/>
                  <a:pt x="12793" y="7140"/>
                  <a:pt x="10770" y="7140"/>
                </a:cubicBezTo>
                <a:close/>
              </a:path>
            </a:pathLst>
          </a:custGeom>
          <a:solidFill>
            <a:srgbClr val="3193C6"/>
          </a:solidFill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19B21FCF-4742-4348-BCF6-FA547F75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079549"/>
            <a:ext cx="1631844" cy="2380700"/>
            <a:chOff x="0" y="0"/>
            <a:chExt cx="1631843" cy="2380699"/>
          </a:xfrm>
        </p:grpSpPr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724D08E2-5A84-144E-A748-625AA4A258C7}"/>
                </a:ext>
              </a:extLst>
            </p:cNvPr>
            <p:cNvGrpSpPr/>
            <p:nvPr/>
          </p:nvGrpSpPr>
          <p:grpSpPr>
            <a:xfrm rot="20700000">
              <a:off x="255245" y="168683"/>
              <a:ext cx="1055688" cy="2111373"/>
              <a:chOff x="0" y="0"/>
              <a:chExt cx="1055686" cy="2111371"/>
            </a:xfrm>
          </p:grpSpPr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455D335B-B5BD-A942-AFE9-C930AD408376}"/>
                  </a:ext>
                </a:extLst>
              </p:cNvPr>
              <p:cNvSpPr/>
              <p:nvPr/>
            </p:nvSpPr>
            <p:spPr>
              <a:xfrm>
                <a:off x="0" y="0"/>
                <a:ext cx="1055687" cy="1055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3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9680" y="0"/>
                      <a:pt x="0" y="9680"/>
                      <a:pt x="0" y="21600"/>
                    </a:cubicBezTo>
                    <a:cubicBezTo>
                      <a:pt x="1613" y="21600"/>
                      <a:pt x="1613" y="21600"/>
                      <a:pt x="1613" y="21600"/>
                    </a:cubicBezTo>
                    <a:cubicBezTo>
                      <a:pt x="1613" y="10576"/>
                      <a:pt x="10531" y="1613"/>
                      <a:pt x="21600" y="161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D8ACF58D-05EB-F743-809A-D4C05958A0B4}"/>
                  </a:ext>
                </a:extLst>
              </p:cNvPr>
              <p:cNvSpPr/>
              <p:nvPr/>
            </p:nvSpPr>
            <p:spPr>
              <a:xfrm>
                <a:off x="0" y="1055685"/>
                <a:ext cx="1055687" cy="1055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3" y="0"/>
                    </a:moveTo>
                    <a:lnTo>
                      <a:pt x="1613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11965"/>
                      <a:pt x="9680" y="21600"/>
                      <a:pt x="21600" y="21600"/>
                    </a:cubicBezTo>
                    <a:cubicBezTo>
                      <a:pt x="21600" y="20032"/>
                      <a:pt x="21600" y="20032"/>
                      <a:pt x="21600" y="20032"/>
                    </a:cubicBezTo>
                    <a:cubicBezTo>
                      <a:pt x="10531" y="20032"/>
                      <a:pt x="1613" y="11069"/>
                      <a:pt x="161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65AF83DB-4565-5A45-9E39-B261DFB6CF65}"/>
                </a:ext>
              </a:extLst>
            </p:cNvPr>
            <p:cNvSpPr/>
            <p:nvPr/>
          </p:nvSpPr>
          <p:spPr>
            <a:xfrm>
              <a:off x="978104" y="0"/>
              <a:ext cx="174173" cy="174173"/>
            </a:xfrm>
            <a:prstGeom prst="ellipse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22FBC1C9-63BF-444B-B431-3C519D4864A3}"/>
                </a:ext>
              </a:extLst>
            </p:cNvPr>
            <p:cNvSpPr/>
            <p:nvPr/>
          </p:nvSpPr>
          <p:spPr>
            <a:xfrm>
              <a:off x="1457672" y="1986729"/>
              <a:ext cx="174173" cy="174173"/>
            </a:xfrm>
            <a:prstGeom prst="ellipse">
              <a:avLst/>
            </a:pr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792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F1A4B8B-2F95-4A55-8592-E4070E0FE894}"/>
              </a:ext>
            </a:extLst>
          </p:cNvPr>
          <p:cNvSpPr/>
          <p:nvPr/>
        </p:nvSpPr>
        <p:spPr>
          <a:xfrm>
            <a:off x="11442042" y="6277507"/>
            <a:ext cx="421105" cy="421105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DB4D4C2B-5FA7-434B-B28C-39A525606770}"/>
              </a:ext>
            </a:extLst>
          </p:cNvPr>
          <p:cNvSpPr txBox="1">
            <a:spLocks/>
          </p:cNvSpPr>
          <p:nvPr/>
        </p:nvSpPr>
        <p:spPr>
          <a:xfrm>
            <a:off x="11450064" y="6326270"/>
            <a:ext cx="421105" cy="365125"/>
          </a:xfrm>
          <a:prstGeom prst="rect">
            <a:avLst/>
          </a:prstGeom>
        </p:spPr>
        <p:txBody>
          <a:bodyPr wrap="none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FF4C3-69ED-4FF7-AEBB-2D06167A1DB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C05793-9380-454A-9C81-A8DCA47E9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711199"/>
            <a:ext cx="12192000" cy="6066119"/>
          </a:xfrm>
          <a:solidFill>
            <a:schemeClr val="tx2"/>
          </a:solidFill>
        </p:spPr>
        <p:txBody>
          <a:bodyPr/>
          <a:lstStyle/>
          <a:p>
            <a:endParaRPr lang="en-US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Thank You for Joining us Today!</a:t>
            </a:r>
          </a:p>
          <a:p>
            <a:endParaRPr lang="en-US" sz="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Please take a moment to fill out the survey that launches in your browser after the training.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AB01CF-7860-BF3F-2A62-215D792EB550}"/>
              </a:ext>
            </a:extLst>
          </p:cNvPr>
          <p:cNvSpPr/>
          <p:nvPr/>
        </p:nvSpPr>
        <p:spPr>
          <a:xfrm>
            <a:off x="5056249" y="3424792"/>
            <a:ext cx="62761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Training Material Web Link:  </a:t>
            </a:r>
          </a:p>
          <a:p>
            <a:pPr algn="ctr"/>
            <a:endParaRPr lang="en-US" sz="24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400" dirty="0">
                <a:hlinkClick r:id="rId4"/>
              </a:rPr>
              <a:t>eastersealstech.com/2023autismconference</a:t>
            </a:r>
            <a:r>
              <a:rPr lang="en-US" sz="2400" dirty="0"/>
              <a:t> </a:t>
            </a:r>
          </a:p>
          <a:p>
            <a:pPr algn="ctr"/>
            <a:endParaRPr lang="en-US" sz="24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C8259B4-A9C9-4E91-7829-88A911AF1BB9}"/>
              </a:ext>
            </a:extLst>
          </p:cNvPr>
          <p:cNvSpPr txBox="1">
            <a:spLocks/>
          </p:cNvSpPr>
          <p:nvPr/>
        </p:nvSpPr>
        <p:spPr>
          <a:xfrm>
            <a:off x="851218" y="3369678"/>
            <a:ext cx="3251444" cy="553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Training Material QR Code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BBBA7-E6E1-11E0-5328-02FABA7DE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969" y="3964665"/>
            <a:ext cx="2351941" cy="23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AF496-FA6C-624B-A9AE-B44370DE8E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43333" y="3877529"/>
            <a:ext cx="2876549" cy="469528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General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B609C-01CD-964D-BB4A-3299EE7445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33379" y="4310996"/>
            <a:ext cx="2656317" cy="1305019"/>
          </a:xfrm>
        </p:spPr>
        <p:txBody>
          <a:bodyPr/>
          <a:lstStyle/>
          <a:p>
            <a:pPr marL="45720">
              <a:spcBef>
                <a:spcPts val="0"/>
              </a:spcBef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Easterseals Agency</a:t>
            </a:r>
          </a:p>
          <a:p>
            <a:pPr marL="45720">
              <a:spcBef>
                <a:spcPts val="0"/>
              </a:spcBef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United Way Agency</a:t>
            </a:r>
          </a:p>
          <a:p>
            <a:pPr marL="45720">
              <a:spcBef>
                <a:spcPts val="0"/>
              </a:spcBef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CARF Accredited</a:t>
            </a:r>
          </a:p>
          <a:p>
            <a:pPr marL="45720">
              <a:spcBef>
                <a:spcPts val="0"/>
              </a:spcBef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INDATA</a:t>
            </a:r>
          </a:p>
          <a:p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CA4263-505E-6E4A-BE86-1E14C52A7A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20314" y="3877529"/>
            <a:ext cx="2648764" cy="620104"/>
          </a:xfrm>
        </p:spPr>
        <p:txBody>
          <a:bodyPr/>
          <a:lstStyle/>
          <a:p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we serve?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2F59F8-26BD-ED43-921F-EDB159A262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12761" y="4332265"/>
            <a:ext cx="3657170" cy="2859725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inclusive</a:t>
            </a:r>
          </a:p>
          <a:p>
            <a:pPr marL="185738" lvl="1" indent="-168275">
              <a:buSzPct val="100000"/>
              <a:buFont typeface="Arial"/>
              <a:buChar char="-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</a:p>
          <a:p>
            <a:pPr marL="185738" lvl="1" indent="-168275">
              <a:buSzPct val="100000"/>
              <a:buFont typeface="Arial"/>
              <a:buChar char="-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Intellectual Cognitive</a:t>
            </a:r>
          </a:p>
          <a:p>
            <a:pPr marL="185738" lvl="1" indent="-168275">
              <a:buSzPct val="100000"/>
              <a:buFont typeface="Arial"/>
              <a:buChar char="-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Blind or Low Vision</a:t>
            </a:r>
          </a:p>
          <a:p>
            <a:pPr marL="185738" lvl="1" indent="-168275">
              <a:buSzPct val="100000"/>
              <a:buFont typeface="Arial"/>
              <a:buChar char="-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Sensory</a:t>
            </a:r>
          </a:p>
          <a:p>
            <a:pPr marL="185738" lvl="1" indent="-168275">
              <a:buSzPct val="100000"/>
              <a:buFont typeface="Arial"/>
              <a:buChar char="-"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Developmental</a:t>
            </a:r>
          </a:p>
          <a:p>
            <a:endParaRPr lang="en-US" sz="2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B2D686-D775-2A48-8C46-8E36789AC5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61507" y="3938015"/>
            <a:ext cx="2017712" cy="469528"/>
          </a:xfrm>
        </p:spPr>
        <p:txBody>
          <a:bodyPr/>
          <a:lstStyle/>
          <a:p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Geography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5E4A34-05D7-AC4B-B68B-9734D2972F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6874" y="4310997"/>
            <a:ext cx="2257225" cy="1305019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Central Indiana</a:t>
            </a:r>
          </a:p>
          <a:p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AT - Statewide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96FB67-9CED-BC40-91F7-81FCDBC5C1A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7901" y="1704358"/>
            <a:ext cx="2567682" cy="4467314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Emphasizing Ability for the past 80 years. As we help individuals with disabilities and special needs live better lives by promoting inclusion, independence and dignity.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CE4DDE0-C882-BF43-AB28-A3211345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84443"/>
            <a:ext cx="11620500" cy="514689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Easterseals Crossroads</a:t>
            </a:r>
          </a:p>
        </p:txBody>
      </p:sp>
      <p:pic>
        <p:nvPicPr>
          <p:cNvPr id="2050" name="Picture 2" descr="3,667 Indiana Illustrations &amp; Clip Art - iStock">
            <a:extLst>
              <a:ext uri="{FF2B5EF4-FFF2-40B4-BE49-F238E27FC236}">
                <a16:creationId xmlns:a16="http://schemas.microsoft.com/office/drawing/2014/main" id="{733356E0-02DB-2E4B-AA65-E8DD5AC21D9E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2" r="24052"/>
          <a:stretch/>
        </p:blipFill>
        <p:spPr bwMode="auto">
          <a:xfrm>
            <a:off x="9849318" y="1509837"/>
            <a:ext cx="1257300" cy="23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ack and white drawing of the helping hands clipart free image download">
            <a:extLst>
              <a:ext uri="{FF2B5EF4-FFF2-40B4-BE49-F238E27FC236}">
                <a16:creationId xmlns:a16="http://schemas.microsoft.com/office/drawing/2014/main" id="{A1356B52-9A11-9849-90D5-CEE03AD26B49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r="17950"/>
          <a:stretch>
            <a:fillRect/>
          </a:stretch>
        </p:blipFill>
        <p:spPr bwMode="auto">
          <a:xfrm>
            <a:off x="6620314" y="1746395"/>
            <a:ext cx="1779530" cy="18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asterseals Crossroads Logo">
            <a:extLst>
              <a:ext uri="{FF2B5EF4-FFF2-40B4-BE49-F238E27FC236}">
                <a16:creationId xmlns:a16="http://schemas.microsoft.com/office/drawing/2014/main" id="{ADCEEB5A-5318-F041-BE47-B4551FA1B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115" y="2150054"/>
            <a:ext cx="2442844" cy="9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2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B1D73-643F-064F-8315-000DF29DF7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7842" y="2172921"/>
            <a:ext cx="3137687" cy="1438615"/>
          </a:xfrm>
        </p:spPr>
        <p:txBody>
          <a:bodyPr/>
          <a:lstStyle/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 Therapy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Therapy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Occupational Therapy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Enrichment Programs – Camps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D5A2-78F4-5546-B4BC-49A316BDA9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22731" y="2172921"/>
            <a:ext cx="2484711" cy="1438615"/>
          </a:xfrm>
        </p:spPr>
        <p:txBody>
          <a:bodyPr/>
          <a:lstStyle/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Clinic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Behavioral Services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Resource Center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8B09A-9716-BE40-9228-9972D4B0BD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22511" y="2148270"/>
            <a:ext cx="2522800" cy="1438615"/>
          </a:xfrm>
        </p:spPr>
        <p:txBody>
          <a:bodyPr/>
          <a:lstStyle/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 Day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Customized Life Skills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Recreational Therapy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Respite Services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0F91D6-DEFF-094E-B0AA-B62FB8E4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801899"/>
            <a:ext cx="11620500" cy="450461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Easterseals Crossroads Services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44349-93ED-8F43-A32B-729E91B4BD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84421" y="1625159"/>
            <a:ext cx="2530642" cy="450461"/>
          </a:xfrm>
        </p:spPr>
        <p:txBody>
          <a:bodyPr/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Community Day Supports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17DE52-8AB2-EB4B-A673-EC57DFCF23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76800" y="1625160"/>
            <a:ext cx="2530642" cy="450461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Autism Services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3788F3-237E-D346-9031-7DE7559B52A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0231" y="1625159"/>
            <a:ext cx="2530642" cy="450461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Children’s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585525-8EE7-A54D-95EA-DDECC6F8B5F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57843" y="4208291"/>
            <a:ext cx="2194421" cy="1438615"/>
          </a:xfrm>
        </p:spPr>
        <p:txBody>
          <a:bodyPr/>
          <a:lstStyle/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ASL Interpreters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Management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 Indiana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BF4CA3-DD71-DD47-AE86-1B8A1BB474B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880721" y="4208293"/>
            <a:ext cx="2522800" cy="1438615"/>
          </a:xfrm>
        </p:spPr>
        <p:txBody>
          <a:bodyPr/>
          <a:lstStyle/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Services</a:t>
            </a:r>
          </a:p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Search</a:t>
            </a:r>
          </a:p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Analysis</a:t>
            </a:r>
          </a:p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Services</a:t>
            </a:r>
          </a:p>
          <a:p>
            <a:r>
              <a:rPr lang="en-US" dirty="0"/>
              <a:t>	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66EA42-5CDB-F146-87A6-7507C9A3B39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922511" y="4180102"/>
            <a:ext cx="2522800" cy="1438615"/>
          </a:xfrm>
        </p:spPr>
        <p:txBody>
          <a:bodyPr/>
          <a:lstStyle/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Services</a:t>
            </a:r>
          </a:p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Rally Point Events</a:t>
            </a:r>
          </a:p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Events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65FF3C-24BB-C346-B508-7CA06091C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76579" y="3661142"/>
            <a:ext cx="2530642" cy="450461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Veteran Services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D49E4A-ABA0-FA46-BDBE-AB1AC287C7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68958" y="3689331"/>
            <a:ext cx="2530642" cy="450461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Employment Services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E8ECF9-7E2D-C24C-AA23-4D3384E9B1B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2141" y="3708836"/>
            <a:ext cx="2530642" cy="450461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Deaf and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Services</a:t>
            </a:r>
          </a:p>
        </p:txBody>
      </p:sp>
      <p:pic>
        <p:nvPicPr>
          <p:cNvPr id="26" name="Picture 25" descr="Picture banner of persons with disabilities using technology">
            <a:extLst>
              <a:ext uri="{FF2B5EF4-FFF2-40B4-BE49-F238E27FC236}">
                <a16:creationId xmlns:a16="http://schemas.microsoft.com/office/drawing/2014/main" id="{BE7FA4ED-DEEB-844D-8DC8-6B658D2A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1870"/>
            <a:ext cx="12192000" cy="12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3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B1D73-643F-064F-8315-000DF29DF7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5977" y="1812504"/>
            <a:ext cx="7510654" cy="2723170"/>
          </a:xfrm>
        </p:spPr>
        <p:txBody>
          <a:bodyPr/>
          <a:lstStyle/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INDATA – Indiana Assistive Technology Act Program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Assistive Technology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Modification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Literacy 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Web/Document Accessibility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Augmentative Communication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0F91D6-DEFF-094E-B0AA-B62FB8E4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801899"/>
            <a:ext cx="11620500" cy="450461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Assistive Technology Services</a:t>
            </a:r>
          </a:p>
        </p:txBody>
      </p:sp>
      <p:pic>
        <p:nvPicPr>
          <p:cNvPr id="26" name="Picture 25" descr="Picture banner of persons with disabilities using technology">
            <a:extLst>
              <a:ext uri="{FF2B5EF4-FFF2-40B4-BE49-F238E27FC236}">
                <a16:creationId xmlns:a16="http://schemas.microsoft.com/office/drawing/2014/main" id="{BE7FA4ED-DEEB-844D-8DC8-6B658D2A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1870"/>
            <a:ext cx="12192000" cy="12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9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20AEE-331D-C644-A1D4-D2969ABF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819110"/>
            <a:ext cx="5672137" cy="840647"/>
          </a:xfrm>
        </p:spPr>
        <p:txBody>
          <a:bodyPr/>
          <a:lstStyle/>
          <a:p>
            <a:pPr algn="ctr"/>
            <a:r>
              <a:rPr lang="en-US" sz="27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State AT Programs</a:t>
            </a:r>
          </a:p>
          <a:p>
            <a:pPr algn="ctr"/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56 programs – every state and Territory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D9C2C-F7D6-5349-8743-B2EFB00AB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20" y="2067878"/>
            <a:ext cx="5183188" cy="619126"/>
          </a:xfrm>
        </p:spPr>
        <p:txBody>
          <a:bodyPr/>
          <a:lstStyle/>
          <a:p>
            <a:pPr algn="ctr"/>
            <a:r>
              <a:rPr lang="en-US" sz="27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Primary Goals</a:t>
            </a:r>
          </a:p>
          <a:p>
            <a:pPr algn="ctr"/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 the Word!          Get Your Hands On it!</a:t>
            </a:r>
          </a:p>
        </p:txBody>
      </p:sp>
      <p:pic>
        <p:nvPicPr>
          <p:cNvPr id="9" name="Content Placeholder 8" descr="image of a loud speaker or megaphone">
            <a:extLst>
              <a:ext uri="{FF2B5EF4-FFF2-40B4-BE49-F238E27FC236}">
                <a16:creationId xmlns:a16="http://schemas.microsoft.com/office/drawing/2014/main" id="{AB6AEF47-C873-554F-9A42-326AE146BD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50759" y="3217993"/>
            <a:ext cx="2244372" cy="22443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17B728-FAC1-C544-AA25-3F81F18E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821926"/>
            <a:ext cx="11620500" cy="619125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INDATA (Indiana Assistive Technology Act Program)</a:t>
            </a:r>
          </a:p>
        </p:txBody>
      </p:sp>
      <p:pic>
        <p:nvPicPr>
          <p:cNvPr id="12" name="Picture 11" descr="A couple of men looking at a computer&#10;">
            <a:extLst>
              <a:ext uri="{FF2B5EF4-FFF2-40B4-BE49-F238E27FC236}">
                <a16:creationId xmlns:a16="http://schemas.microsoft.com/office/drawing/2014/main" id="{580ADE8C-C5EC-9A47-B264-1AEC07501E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8687594" y="3125880"/>
            <a:ext cx="3059191" cy="239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Image of the United States including hawaii and Alaska">
            <a:extLst>
              <a:ext uri="{FF2B5EF4-FFF2-40B4-BE49-F238E27FC236}">
                <a16:creationId xmlns:a16="http://schemas.microsoft.com/office/drawing/2014/main" id="{E713C146-D183-ED45-B3CA-B5BED6ACA5B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2573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0608" y="3124022"/>
            <a:ext cx="4130273" cy="303624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392DD3-98DF-5145-A311-16AC4B8D37F7}"/>
              </a:ext>
            </a:extLst>
          </p:cNvPr>
          <p:cNvSpPr txBox="1"/>
          <p:nvPr/>
        </p:nvSpPr>
        <p:spPr>
          <a:xfrm>
            <a:off x="3105745" y="7335144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www.familysearch.org/wiki/en/United_Stat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sa/3.0/"/>
              </a:rPr>
              <a:t>CC BY-SA</a:t>
            </a:r>
            <a:endParaRPr lang="en-US" sz="9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0AF066-105F-F245-93AA-8605D1137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38837" y="1819110"/>
            <a:ext cx="0" cy="4234449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2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486CE-0E2A-4E48-8FAE-0E2B85CC1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290" y="1578972"/>
            <a:ext cx="4377223" cy="4967416"/>
          </a:xfrm>
        </p:spPr>
        <p:txBody>
          <a:bodyPr/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Information and Assistance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888-466-1214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Tech@eastersealscrossroads.org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endParaRPr lang="en-US" sz="3600" dirty="0"/>
          </a:p>
          <a:p>
            <a:pPr marL="0" indent="0" algn="ctr">
              <a:spcBef>
                <a:spcPts val="400"/>
              </a:spcBef>
              <a:buNone/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 Hours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One hour (or so) talks with hands-on AT experience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sz="2400" dirty="0"/>
          </a:p>
          <a:p>
            <a:pPr marL="0" indent="0" algn="ctr">
              <a:spcBef>
                <a:spcPts val="400"/>
              </a:spcBef>
              <a:buNone/>
            </a:pPr>
            <a:endParaRPr lang="en-US" sz="2000" dirty="0"/>
          </a:p>
          <a:p>
            <a:pPr marL="0" indent="0" algn="ctr">
              <a:spcBef>
                <a:spcPts val="400"/>
              </a:spcBef>
              <a:buNone/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Full Day Training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4 times /year with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EDD7-6E7E-2748-804E-B2D242EA3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847" y="1578972"/>
            <a:ext cx="3970754" cy="330141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Guest Lectures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Indiana Colleges and Universities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accent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Podcasts</a:t>
            </a:r>
          </a:p>
          <a:p>
            <a:pPr marL="0" indent="0" algn="ctr">
              <a:buNone/>
            </a:pPr>
            <a:r>
              <a:rPr lang="en-US" sz="2200" dirty="0" err="1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ATUpdate</a:t>
            </a:r>
            <a:endParaRPr lang="en-US" sz="2200" dirty="0">
              <a:solidFill>
                <a:schemeClr val="accent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Accessibility Minute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ATFAQ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accent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Social Media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Blog, YouTube, Facebook, Twitter, Others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5BCF21-BF3C-A446-B568-66A07878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73110"/>
            <a:ext cx="11620500" cy="579738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Outreach and Information</a:t>
            </a:r>
          </a:p>
        </p:txBody>
      </p:sp>
      <p:pic>
        <p:nvPicPr>
          <p:cNvPr id="7" name="pasted-image.tiff" descr="Accessibility Minute Logo">
            <a:extLst>
              <a:ext uri="{FF2B5EF4-FFF2-40B4-BE49-F238E27FC236}">
                <a16:creationId xmlns:a16="http://schemas.microsoft.com/office/drawing/2014/main" id="{0B778D0E-D00E-744A-A409-F214FA0BF2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" b="6606"/>
          <a:stretch/>
        </p:blipFill>
        <p:spPr>
          <a:xfrm>
            <a:off x="6364035" y="4629320"/>
            <a:ext cx="1217425" cy="1125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 descr="ATFAQ Podcast Logo">
            <a:extLst>
              <a:ext uri="{FF2B5EF4-FFF2-40B4-BE49-F238E27FC236}">
                <a16:creationId xmlns:a16="http://schemas.microsoft.com/office/drawing/2014/main" id="{5B1B2B51-02FB-7945-A741-AC626A190C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02"/>
          <a:stretch/>
        </p:blipFill>
        <p:spPr>
          <a:xfrm>
            <a:off x="4850021" y="4643389"/>
            <a:ext cx="1187358" cy="1125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ATUpdate podcast logo">
            <a:extLst>
              <a:ext uri="{FF2B5EF4-FFF2-40B4-BE49-F238E27FC236}">
                <a16:creationId xmlns:a16="http://schemas.microsoft.com/office/drawing/2014/main" id="{0C3332FD-AA39-694A-865D-11FB670CD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75" y="3229680"/>
            <a:ext cx="1187358" cy="1125359"/>
          </a:xfrm>
          <a:prstGeom prst="rect">
            <a:avLst/>
          </a:prstGeom>
        </p:spPr>
      </p:pic>
      <p:pic>
        <p:nvPicPr>
          <p:cNvPr id="12" name="Picture 11" descr="Easterseals Crossroads INDATA project social media logo&#10;">
            <a:extLst>
              <a:ext uri="{FF2B5EF4-FFF2-40B4-BE49-F238E27FC236}">
                <a16:creationId xmlns:a16="http://schemas.microsoft.com/office/drawing/2014/main" id="{173F518B-06DA-4948-9C78-BA9357B035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58" y="1815970"/>
            <a:ext cx="1142685" cy="1125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B4A18-91C9-4BB7-6D1A-3CEF28CEC636}"/>
              </a:ext>
            </a:extLst>
          </p:cNvPr>
          <p:cNvSpPr txBox="1"/>
          <p:nvPr/>
        </p:nvSpPr>
        <p:spPr>
          <a:xfrm>
            <a:off x="4884021" y="6084890"/>
            <a:ext cx="262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www.eastersealstech.com</a:t>
            </a:r>
            <a:endParaRPr lang="en-US" dirty="0">
              <a:solidFill>
                <a:schemeClr val="accent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8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8529-B3D6-084A-965D-B427F2C4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577" y="1721749"/>
            <a:ext cx="5397843" cy="4427363"/>
          </a:xfrm>
        </p:spPr>
        <p:txBody>
          <a:bodyPr/>
          <a:lstStyle/>
          <a:p>
            <a:pPr marL="0" indent="0">
              <a:buClrTx/>
              <a:buNone/>
              <a:defRPr sz="1700" b="1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Demos</a:t>
            </a:r>
          </a:p>
          <a:p>
            <a:pPr>
              <a:spcBef>
                <a:spcPts val="400"/>
              </a:spcBef>
              <a:buSzPct val="100000"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20-30 minute “test drives” </a:t>
            </a:r>
          </a:p>
          <a:p>
            <a:pPr>
              <a:spcBef>
                <a:spcPts val="400"/>
              </a:spcBef>
              <a:buSzPct val="100000"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 recommendations</a:t>
            </a:r>
          </a:p>
          <a:p>
            <a:pPr marL="0" indent="0">
              <a:buClrTx/>
              <a:buNone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sz="200" dirty="0">
              <a:solidFill>
                <a:schemeClr val="accent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ClrTx/>
              <a:buNone/>
              <a:defRPr sz="1700" b="1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Lending Library</a:t>
            </a:r>
          </a:p>
          <a:p>
            <a:pPr>
              <a:spcBef>
                <a:spcPts val="400"/>
              </a:spcBef>
              <a:buSzPct val="100000"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2500+ items</a:t>
            </a:r>
          </a:p>
          <a:p>
            <a:pPr>
              <a:spcBef>
                <a:spcPts val="400"/>
              </a:spcBef>
              <a:buSzPct val="100000"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30-day Loans</a:t>
            </a:r>
          </a:p>
          <a:p>
            <a:pPr>
              <a:spcBef>
                <a:spcPts val="400"/>
              </a:spcBef>
              <a:buSzPct val="100000"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Indiana only</a:t>
            </a:r>
          </a:p>
          <a:p>
            <a:pPr marL="0" indent="0">
              <a:buClrTx/>
              <a:buNone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sz="600" dirty="0">
              <a:solidFill>
                <a:schemeClr val="accent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ClrTx/>
              <a:buNone/>
              <a:defRPr sz="1700" b="1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Library Purpose: </a:t>
            </a:r>
          </a:p>
          <a:p>
            <a:pPr>
              <a:spcBef>
                <a:spcPts val="400"/>
              </a:spcBef>
              <a:buSzPct val="100000"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Assist in decision making</a:t>
            </a:r>
          </a:p>
          <a:p>
            <a:pPr>
              <a:spcBef>
                <a:spcPts val="400"/>
              </a:spcBef>
              <a:buSzPct val="100000"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Serve as a loaner during device repair or while waiting on AT funding</a:t>
            </a:r>
          </a:p>
          <a:p>
            <a:pPr>
              <a:spcBef>
                <a:spcPts val="400"/>
              </a:spcBef>
              <a:buSzPct val="100000"/>
              <a:defRPr sz="1700">
                <a:solidFill>
                  <a:srgbClr val="070707"/>
                </a:solidFill>
                <a:uFill>
                  <a:solidFill>
                    <a:srgbClr val="B5B5B5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 a short-term accommodation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57F8F-78E6-6D44-AE30-8F032644E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8304" y="4888492"/>
            <a:ext cx="5217305" cy="7010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Devices for persons with visual, cognitive, hearing, mobility, learning or other needs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6CBA1D-21A4-D445-B49B-84C7A44B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92371"/>
            <a:ext cx="11620500" cy="1029378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Demonstration and Loan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your door demonstrations of various assistive devices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n image of various assistive devices and tools ">
            <a:extLst>
              <a:ext uri="{FF2B5EF4-FFF2-40B4-BE49-F238E27FC236}">
                <a16:creationId xmlns:a16="http://schemas.microsoft.com/office/drawing/2014/main" id="{ED2BE11B-0133-3249-95E5-4613E19D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06" y="1575274"/>
            <a:ext cx="6427103" cy="313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B2040F-ACB7-3B79-6105-C27A781C2260}"/>
              </a:ext>
            </a:extLst>
          </p:cNvPr>
          <p:cNvSpPr txBox="1"/>
          <p:nvPr/>
        </p:nvSpPr>
        <p:spPr>
          <a:xfrm>
            <a:off x="6960322" y="5980963"/>
            <a:ext cx="379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www.eastersealstech.com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/library</a:t>
            </a:r>
          </a:p>
        </p:txBody>
      </p:sp>
    </p:spTree>
    <p:extLst>
      <p:ext uri="{BB962C8B-B14F-4D97-AF65-F5344CB8AC3E}">
        <p14:creationId xmlns:p14="http://schemas.microsoft.com/office/powerpoint/2010/main" val="183263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8529-B3D6-084A-965D-B427F2C4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864" y="1762300"/>
            <a:ext cx="3825711" cy="4427363"/>
          </a:xfrm>
        </p:spPr>
        <p:txBody>
          <a:bodyPr/>
          <a:lstStyle/>
          <a:p>
            <a:pPr marL="457200" indent="-457200">
              <a:buClr>
                <a:schemeClr val="tx1"/>
              </a:buClr>
            </a:pPr>
            <a:r>
              <a:rPr lang="en-US" sz="2000" dirty="0"/>
              <a:t>Intuitive Interface to help you find the equipment you are looking for</a:t>
            </a:r>
          </a:p>
          <a:p>
            <a:pPr marL="457200" indent="-457200">
              <a:buClr>
                <a:schemeClr val="tx1"/>
              </a:buClr>
            </a:pPr>
            <a:endParaRPr lang="en-US" sz="300" dirty="0"/>
          </a:p>
          <a:p>
            <a:pPr marL="457200" indent="-457200">
              <a:buClr>
                <a:schemeClr val="tx1"/>
              </a:buClr>
            </a:pPr>
            <a:r>
              <a:rPr lang="en-US" sz="2000" dirty="0"/>
              <a:t>Search by </a:t>
            </a:r>
          </a:p>
          <a:p>
            <a:pPr marL="0" indent="0">
              <a:buClr>
                <a:schemeClr val="tx1"/>
              </a:buClr>
              <a:buNone/>
              <a:tabLst>
                <a:tab pos="387350" algn="l"/>
              </a:tabLst>
            </a:pPr>
            <a:r>
              <a:rPr lang="en-US" sz="2000" dirty="0"/>
              <a:t>		- Keyword </a:t>
            </a:r>
          </a:p>
          <a:p>
            <a:pPr marL="0" indent="0">
              <a:buClr>
                <a:schemeClr val="tx1"/>
              </a:buClr>
              <a:buNone/>
              <a:tabLst>
                <a:tab pos="387350" algn="l"/>
              </a:tabLst>
            </a:pPr>
            <a:r>
              <a:rPr lang="en-US" sz="2000" dirty="0"/>
              <a:t>		- Category</a:t>
            </a:r>
          </a:p>
          <a:p>
            <a:pPr marL="457200" indent="-457200">
              <a:buClr>
                <a:schemeClr val="tx1"/>
              </a:buClr>
            </a:pPr>
            <a:endParaRPr lang="en-US" sz="100" dirty="0"/>
          </a:p>
          <a:p>
            <a:pPr marL="457200" indent="-457200">
              <a:buClr>
                <a:schemeClr val="tx1"/>
              </a:buClr>
            </a:pPr>
            <a:r>
              <a:rPr lang="en-US" sz="2000" dirty="0"/>
              <a:t>Bookmark items  </a:t>
            </a:r>
          </a:p>
          <a:p>
            <a:pPr marL="457200" indent="-457200">
              <a:buClr>
                <a:schemeClr val="tx1"/>
              </a:buClr>
            </a:pPr>
            <a:endParaRPr lang="en-US" sz="100" dirty="0"/>
          </a:p>
          <a:p>
            <a:pPr marL="457200" indent="-457200">
              <a:buClr>
                <a:schemeClr val="tx1"/>
              </a:buClr>
            </a:pPr>
            <a:r>
              <a:rPr lang="en-US" sz="2000" dirty="0"/>
              <a:t>Request Loans</a:t>
            </a:r>
          </a:p>
          <a:p>
            <a:pPr>
              <a:buClr>
                <a:schemeClr val="tx1"/>
              </a:buClr>
            </a:pPr>
            <a:endParaRPr lang="en-US" sz="100" dirty="0"/>
          </a:p>
          <a:p>
            <a:pPr>
              <a:buClr>
                <a:schemeClr val="tx1"/>
              </a:buClr>
            </a:pPr>
            <a:endParaRPr lang="en-US" sz="1400" dirty="0"/>
          </a:p>
          <a:p>
            <a:pPr>
              <a:buClr>
                <a:schemeClr val="tx1"/>
              </a:buClr>
            </a:pPr>
            <a:r>
              <a:rPr lang="en-US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www.indata.at4all.com</a:t>
            </a:r>
            <a:endParaRPr lang="en-US" sz="2000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6CBA1D-21A4-D445-B49B-84C7A44B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4" y="1008700"/>
            <a:ext cx="4799820" cy="619412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Online Loan Library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6C3E3-8997-2443-A725-83BD58983B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697B9-E1D3-2135-9E46-342390953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627" y="944013"/>
            <a:ext cx="7639999" cy="3627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9A69A-6DA6-87C0-517D-6949B03A5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627" y="4572001"/>
            <a:ext cx="7639999" cy="15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486CE-0E2A-4E48-8FAE-0E2B85CC1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597507"/>
            <a:ext cx="4231161" cy="4967416"/>
          </a:xfrm>
        </p:spPr>
        <p:txBody>
          <a:bodyPr/>
          <a:lstStyle/>
          <a:p>
            <a:pPr marL="0" indent="0">
              <a:spcBef>
                <a:spcPts val="400"/>
              </a:spcBef>
              <a:buSzPct val="100000"/>
              <a:buNone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Available through a partnership between Easterseals Crossroads and STAR Financial</a:t>
            </a:r>
          </a:p>
          <a:p>
            <a:pPr marL="0" indent="0">
              <a:spcBef>
                <a:spcPts val="400"/>
              </a:spcBef>
              <a:buSzPct val="100000"/>
              <a:buNone/>
            </a:pPr>
            <a:endParaRPr lang="en-US" sz="2200" dirty="0">
              <a:solidFill>
                <a:schemeClr val="accent3"/>
              </a:solidFill>
              <a:uFill>
                <a:solidFill>
                  <a:srgbClr val="B5B5B5"/>
                </a:solidFill>
              </a:u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SzPct val="100000"/>
              <a:buNone/>
            </a:pPr>
            <a:r>
              <a:rPr lang="en-US" sz="2200" b="1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can it be used for? 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Adaptive vehicles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Vehicle Modifications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Aug. comm. devices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Braille equipment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Computers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Hearing aids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 modifications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much, much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EDD7-6E7E-2748-804E-B2D242EA3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7816" y="1597507"/>
            <a:ext cx="3997484" cy="3301416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200" b="1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Qualifies?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Indiana residents </a:t>
            </a:r>
          </a:p>
          <a:p>
            <a:pPr>
              <a:spcBef>
                <a:spcPts val="400"/>
              </a:spcBef>
              <a:buSzPct val="100000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Documented disability</a:t>
            </a:r>
          </a:p>
          <a:p>
            <a:pPr marL="0" indent="0">
              <a:buSzPct val="100000"/>
              <a:buNone/>
            </a:pPr>
            <a:endParaRPr lang="en-US" sz="2200" dirty="0">
              <a:solidFill>
                <a:schemeClr val="accent3"/>
              </a:solidFill>
              <a:uFill>
                <a:solidFill>
                  <a:srgbClr val="B5B5B5"/>
                </a:solidFill>
              </a:u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  <a:defRPr b="1" i="1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do I get started? </a:t>
            </a:r>
          </a:p>
          <a:p>
            <a:pPr marL="0" indent="0">
              <a:spcBef>
                <a:spcPts val="400"/>
              </a:spcBef>
              <a:buNone/>
              <a:defRPr b="1" i="1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Easy as 1, 2, 3!</a:t>
            </a:r>
          </a:p>
          <a:p>
            <a:pPr marL="317500" indent="-317500">
              <a:spcBef>
                <a:spcPts val="400"/>
              </a:spcBef>
              <a:buClrTx/>
              <a:buSzPct val="100000"/>
              <a:buAutoNum type="arabicPeriod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Call us at 888-466-1314 with documentation of a disability.</a:t>
            </a:r>
          </a:p>
          <a:p>
            <a:pPr marL="317500" indent="-317500">
              <a:spcBef>
                <a:spcPts val="400"/>
              </a:spcBef>
              <a:buClrTx/>
              <a:buSzPct val="100000"/>
              <a:buAutoNum type="arabicPeriod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Complete an AFP loan application.</a:t>
            </a:r>
          </a:p>
          <a:p>
            <a:pPr marL="317500" indent="-317500">
              <a:spcBef>
                <a:spcPts val="400"/>
              </a:spcBef>
              <a:buClrTx/>
              <a:buSzPct val="100000"/>
              <a:buAutoNum type="arabicPeriod"/>
            </a:pPr>
            <a:r>
              <a:rPr lang="en-US" sz="2200" dirty="0">
                <a:solidFill>
                  <a:schemeClr val="accent3"/>
                </a:solidFill>
                <a:uFill>
                  <a:solidFill>
                    <a:srgbClr val="B5B5B5"/>
                  </a:solidFill>
                </a:u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 approved, complete a loan agreement with Star Financial and arrange payments.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5BCF21-BF3C-A446-B568-66A07878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73110"/>
            <a:ext cx="11620500" cy="579738"/>
          </a:xfrm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Alternative Financing Program</a:t>
            </a:r>
          </a:p>
        </p:txBody>
      </p:sp>
      <p:pic>
        <p:nvPicPr>
          <p:cNvPr id="11" name="Picture 2" descr="Image of one person's hand passig a coin to another person's hand">
            <a:extLst>
              <a:ext uri="{FF2B5EF4-FFF2-40B4-BE49-F238E27FC236}">
                <a16:creationId xmlns:a16="http://schemas.microsoft.com/office/drawing/2014/main" id="{D20EB726-A9E0-8E47-B2C5-D35F0880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100" y="3429000"/>
            <a:ext cx="2469867" cy="24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81586-1F4B-6890-D7E8-643E636C2584}"/>
              </a:ext>
            </a:extLst>
          </p:cNvPr>
          <p:cNvSpPr txBox="1"/>
          <p:nvPr/>
        </p:nvSpPr>
        <p:spPr>
          <a:xfrm>
            <a:off x="4214097" y="6084890"/>
            <a:ext cx="399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www.eastersealstech.com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/financing</a:t>
            </a:r>
          </a:p>
        </p:txBody>
      </p:sp>
    </p:spTree>
    <p:extLst>
      <p:ext uri="{BB962C8B-B14F-4D97-AF65-F5344CB8AC3E}">
        <p14:creationId xmlns:p14="http://schemas.microsoft.com/office/powerpoint/2010/main" val="290274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C3E60"/>
      </a:dk2>
      <a:lt2>
        <a:srgbClr val="E7E6E6"/>
      </a:lt2>
      <a:accent1>
        <a:srgbClr val="007CB1"/>
      </a:accent1>
      <a:accent2>
        <a:srgbClr val="FFA300"/>
      </a:accent2>
      <a:accent3>
        <a:srgbClr val="004473"/>
      </a:accent3>
      <a:accent4>
        <a:srgbClr val="FFE9C2"/>
      </a:accent4>
      <a:accent5>
        <a:srgbClr val="99CC00"/>
      </a:accent5>
      <a:accent6>
        <a:srgbClr val="E7E4E4"/>
      </a:accent6>
      <a:hlink>
        <a:srgbClr val="48A1FA"/>
      </a:hlink>
      <a:folHlink>
        <a:srgbClr val="48A1FA"/>
      </a:folHlink>
    </a:clrScheme>
    <a:fontScheme name="ES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14926</TotalTime>
  <Words>757</Words>
  <Application>Microsoft Macintosh PowerPoint</Application>
  <PresentationFormat>Widescreen</PresentationFormat>
  <Paragraphs>216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Helvetica</vt:lpstr>
      <vt:lpstr>Office Theme</vt:lpstr>
      <vt:lpstr>Easterseals Crossroads INDATA Project Overview</vt:lpstr>
      <vt:lpstr>Easterseals Crossroads</vt:lpstr>
      <vt:lpstr>Easterseals Crossroads Services</vt:lpstr>
      <vt:lpstr>Assistive Technology Services</vt:lpstr>
      <vt:lpstr>INDATA (Indiana Assistive Technology Act Program)</vt:lpstr>
      <vt:lpstr>Outreach and Information</vt:lpstr>
      <vt:lpstr>Demonstration and Loan To your door demonstrations of various assistive devices</vt:lpstr>
      <vt:lpstr>Online Loan Library</vt:lpstr>
      <vt:lpstr>Alternative Financing Program</vt:lpstr>
      <vt:lpstr>The INDATA Depot Computer and Assistive Technology Recycling Program</vt:lpstr>
      <vt:lpstr>Resource Hub</vt:lpstr>
      <vt:lpstr>PowerPoint Presentation</vt:lpstr>
      <vt:lpstr>Summary  If you have questions, we have answers.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Moore</dc:creator>
  <cp:lastModifiedBy>Brian Norton</cp:lastModifiedBy>
  <cp:revision>47</cp:revision>
  <dcterms:created xsi:type="dcterms:W3CDTF">2021-07-29T20:29:29Z</dcterms:created>
  <dcterms:modified xsi:type="dcterms:W3CDTF">2023-09-08T13:28:55Z</dcterms:modified>
</cp:coreProperties>
</file>